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8" r:id="rId3"/>
    <p:sldId id="259" r:id="rId4"/>
    <p:sldId id="296" r:id="rId5"/>
    <p:sldId id="300" r:id="rId6"/>
    <p:sldId id="344" r:id="rId7"/>
    <p:sldId id="310" r:id="rId8"/>
    <p:sldId id="318" r:id="rId9"/>
    <p:sldId id="311" r:id="rId10"/>
    <p:sldId id="312" r:id="rId11"/>
    <p:sldId id="313" r:id="rId12"/>
    <p:sldId id="340" r:id="rId13"/>
    <p:sldId id="297" r:id="rId14"/>
    <p:sldId id="308" r:id="rId15"/>
    <p:sldId id="314" r:id="rId16"/>
    <p:sldId id="315" r:id="rId17"/>
    <p:sldId id="351" r:id="rId18"/>
    <p:sldId id="353" r:id="rId19"/>
    <p:sldId id="352" r:id="rId20"/>
    <p:sldId id="354" r:id="rId21"/>
    <p:sldId id="316" r:id="rId22"/>
    <p:sldId id="319" r:id="rId23"/>
    <p:sldId id="320" r:id="rId24"/>
    <p:sldId id="298" r:id="rId25"/>
    <p:sldId id="309" r:id="rId26"/>
    <p:sldId id="336" r:id="rId27"/>
    <p:sldId id="338" r:id="rId28"/>
    <p:sldId id="337" r:id="rId29"/>
    <p:sldId id="342" r:id="rId30"/>
    <p:sldId id="348" r:id="rId31"/>
    <p:sldId id="343" r:id="rId32"/>
    <p:sldId id="345" r:id="rId33"/>
    <p:sldId id="299" r:id="rId34"/>
    <p:sldId id="322" r:id="rId35"/>
    <p:sldId id="323" r:id="rId36"/>
    <p:sldId id="324" r:id="rId37"/>
    <p:sldId id="325" r:id="rId38"/>
    <p:sldId id="328" r:id="rId39"/>
    <p:sldId id="326" r:id="rId40"/>
    <p:sldId id="327" r:id="rId41"/>
    <p:sldId id="321" r:id="rId42"/>
    <p:sldId id="301" r:id="rId43"/>
    <p:sldId id="306" r:id="rId44"/>
    <p:sldId id="304" r:id="rId45"/>
    <p:sldId id="302" r:id="rId46"/>
    <p:sldId id="305" r:id="rId47"/>
    <p:sldId id="303" r:id="rId48"/>
    <p:sldId id="329" r:id="rId49"/>
    <p:sldId id="330" r:id="rId50"/>
    <p:sldId id="333" r:id="rId51"/>
    <p:sldId id="331" r:id="rId52"/>
    <p:sldId id="332" r:id="rId53"/>
    <p:sldId id="355" r:id="rId54"/>
    <p:sldId id="349" r:id="rId55"/>
    <p:sldId id="356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Nunito" pitchFamily="2" charset="77"/>
      <p:regular r:id="rId62"/>
      <p:bold r:id="rId63"/>
      <p:italic r:id="rId64"/>
      <p:boldItalic r:id="rId65"/>
    </p:embeddedFont>
    <p:embeddedFont>
      <p:font typeface="Walter Turncoat" panose="02000000000000000000" pitchFamily="2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/>
    <p:restoredTop sz="94679"/>
  </p:normalViewPr>
  <p:slideViewPr>
    <p:cSldViewPr snapToGrid="0">
      <p:cViewPr varScale="1">
        <p:scale>
          <a:sx n="242" d="100"/>
          <a:sy n="242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858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281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431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043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79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445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752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86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305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212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483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545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628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156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01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82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320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683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92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024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182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484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909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745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449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765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572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835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8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868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577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0229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076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499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460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680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715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3920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880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62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4128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2229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8451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6993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7546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3137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67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3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07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04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5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6077345" y="2421525"/>
            <a:ext cx="1652587" cy="219197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063" y="885825"/>
            <a:ext cx="3603500" cy="37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7438" y="1314450"/>
            <a:ext cx="3603500" cy="35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7863411" y="2967400"/>
            <a:ext cx="1420590" cy="1275975"/>
            <a:chOff x="7863411" y="2967400"/>
            <a:chExt cx="1420590" cy="1275975"/>
          </a:xfrm>
        </p:grpSpPr>
        <p:grpSp>
          <p:nvGrpSpPr>
            <p:cNvPr id="87" name="Google Shape;87;p6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89;p6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0" name="Google Shape;9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6"/>
            <p:cNvSpPr/>
            <p:nvPr/>
          </p:nvSpPr>
          <p:spPr>
            <a:xfrm>
              <a:off x="8535376" y="333587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236780" y="331107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207150" y="2962110"/>
            <a:ext cx="1286833" cy="1586084"/>
            <a:chOff x="-207150" y="2962110"/>
            <a:chExt cx="1286833" cy="1586084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6" name="Google Shape;96;p6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7" name="Google Shape;9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6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329788" y="4081200"/>
            <a:ext cx="8484419" cy="1041759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1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50" y="1198617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Lock Picking the macOS keychain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sz="2000" dirty="0"/>
              <a:t>OBTS v5 Oct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Offensive Tradecraft - current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sz="1600" dirty="0"/>
              <a:t>No Apple protections around the keychain files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sz="1600" dirty="0"/>
              <a:t>Download for later analysis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sz="1600" dirty="0"/>
              <a:t>Metadata around entries is plaintext, but passwords are encrypted</a:t>
            </a:r>
          </a:p>
          <a:p>
            <a:pPr marL="171450" indent="-171450"/>
            <a:r>
              <a:rPr lang="en-US" sz="1600" dirty="0"/>
              <a:t>Need the user’s plaintext password to decrypt offline file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sz="1600" dirty="0"/>
              <a:t>Can be very tough to get user’s password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sz="1600" dirty="0" err="1"/>
              <a:t>Chainbreaker</a:t>
            </a:r>
            <a:r>
              <a:rPr lang="en-US" sz="1600" dirty="0"/>
              <a:t> Python GitHub Project</a:t>
            </a:r>
          </a:p>
          <a:p>
            <a:pPr marL="171450" indent="-171450"/>
            <a:r>
              <a:rPr lang="en-US" sz="1600" dirty="0"/>
              <a:t>Want keychain entries for additional techniques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sz="1600" dirty="0"/>
              <a:t>Chrome Safe Storage, Slack Safe Storage, Developer signing certificates, </a:t>
            </a:r>
            <a:r>
              <a:rPr lang="en-US" sz="1600" dirty="0" err="1"/>
              <a:t>etc</a:t>
            </a:r>
            <a:endParaRPr sz="1600"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87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Offensive Tradecraft - desire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100000"/>
              </a:lnSpc>
            </a:pPr>
            <a:r>
              <a:rPr lang="en-US" dirty="0"/>
              <a:t>Retrieve decrypted secrets without prompting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dirty="0"/>
              <a:t>Even if we’re wrong about what we can get without prompting, no prompting</a:t>
            </a:r>
          </a:p>
          <a:p>
            <a:pPr marL="1085850" lvl="2" indent="-171450">
              <a:lnSpc>
                <a:spcPct val="100000"/>
              </a:lnSpc>
            </a:pPr>
            <a:r>
              <a:rPr lang="en-US" dirty="0" err="1">
                <a:solidFill>
                  <a:schemeClr val="bg2"/>
                </a:solidFill>
                <a:effectLst/>
                <a:latin typeface="Menlo" panose="020B0609030804020204" pitchFamily="49" charset="0"/>
              </a:rPr>
              <a:t>SecKeychainSetUserInteractionAllowed</a:t>
            </a:r>
            <a:endParaRPr lang="en-US" dirty="0"/>
          </a:p>
          <a:p>
            <a:pPr marL="171450" indent="-171450">
              <a:lnSpc>
                <a:spcPct val="100000"/>
              </a:lnSpc>
            </a:pPr>
            <a:r>
              <a:rPr lang="en-US" dirty="0"/>
              <a:t>Don’t have to know the user’s plaintext password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dirty="0"/>
              <a:t>If we had this, we’d just do it all offline</a:t>
            </a:r>
          </a:p>
          <a:p>
            <a:pPr marL="171450" indent="-171450">
              <a:lnSpc>
                <a:spcPct val="100000"/>
              </a:lnSpc>
            </a:pPr>
            <a:r>
              <a:rPr lang="en-US" dirty="0"/>
              <a:t>Find misconfigurations (and abuse them)</a:t>
            </a:r>
          </a:p>
          <a:p>
            <a:pPr marL="171450" indent="-171450">
              <a:lnSpc>
                <a:spcPct val="100000"/>
              </a:lnSpc>
            </a:pPr>
            <a:r>
              <a:rPr lang="en-US" dirty="0"/>
              <a:t>Avoid command-line based detections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dirty="0"/>
              <a:t>Avoid anomalous file opens on the keychain</a:t>
            </a:r>
          </a:p>
          <a:p>
            <a:pPr marL="171450" indent="-171450"/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51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Offensive Tradecraft - Tooling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421518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/>
              <a:t>Created new Objective C tool – </a:t>
            </a:r>
            <a:r>
              <a:rPr lang="en-US" dirty="0" err="1"/>
              <a:t>LockSmith</a:t>
            </a:r>
            <a:endParaRPr lang="en-US" dirty="0"/>
          </a:p>
          <a:p>
            <a:pPr marL="628650" lvl="1" indent="-171450"/>
            <a:r>
              <a:rPr lang="en-US" dirty="0"/>
              <a:t>Open Source on GitHub:</a:t>
            </a:r>
          </a:p>
          <a:p>
            <a:pPr marL="1085850" lvl="2" indent="-17145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/its-a-feature/</a:t>
            </a:r>
            <a:r>
              <a:rPr lang="en-US" dirty="0" err="1"/>
              <a:t>LockSmith</a:t>
            </a:r>
            <a:endParaRPr lang="en-US" dirty="0"/>
          </a:p>
          <a:p>
            <a:pPr marL="1085850" lvl="2" indent="-171450"/>
            <a:r>
              <a:rPr lang="en-US" dirty="0"/>
              <a:t>Generates Mach-O and </a:t>
            </a:r>
            <a:r>
              <a:rPr lang="en-US" dirty="0" err="1"/>
              <a:t>Dylib</a:t>
            </a:r>
            <a:endParaRPr lang="en-US" dirty="0"/>
          </a:p>
          <a:p>
            <a:pPr marL="1085850" lvl="2" indent="-171450"/>
            <a:endParaRPr lang="en-US" dirty="0"/>
          </a:p>
          <a:p>
            <a:pPr marL="171450" indent="-171450"/>
            <a:r>
              <a:rPr lang="en-US" dirty="0"/>
              <a:t>Complementary </a:t>
            </a:r>
            <a:r>
              <a:rPr lang="en-US" dirty="0" err="1"/>
              <a:t>LockSmithLiteJXA</a:t>
            </a:r>
            <a:r>
              <a:rPr lang="en-US" dirty="0"/>
              <a:t>	</a:t>
            </a:r>
          </a:p>
          <a:p>
            <a:pPr marL="628650" lvl="1" indent="-171450"/>
            <a:r>
              <a:rPr lang="en-US" dirty="0"/>
              <a:t>Open Source on same GitHub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699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3.</a:t>
            </a:r>
            <a:endParaRPr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Keychain Items?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36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C8680-C148-B45A-6902-DABAE36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Keychain Items – 2 components</a:t>
            </a:r>
          </a:p>
        </p:txBody>
      </p:sp>
      <p:sp>
        <p:nvSpPr>
          <p:cNvPr id="3" name="Google Shape;244;p16">
            <a:extLst>
              <a:ext uri="{FF2B5EF4-FFF2-40B4-BE49-F238E27FC236}">
                <a16:creationId xmlns:a16="http://schemas.microsoft.com/office/drawing/2014/main" id="{99F7C9AD-3327-06CD-3579-9E5F9070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124" y="1271600"/>
            <a:ext cx="6512633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dirty="0"/>
              <a:t>Encrypted secret</a:t>
            </a:r>
            <a:endParaRPr lang="en" sz="1600" dirty="0"/>
          </a:p>
          <a:p>
            <a:pPr>
              <a:lnSpc>
                <a:spcPct val="100000"/>
              </a:lnSpc>
              <a:buClr>
                <a:schemeClr val="accent4"/>
              </a:buClr>
            </a:pPr>
            <a:r>
              <a:rPr lang="en" dirty="0"/>
              <a:t>Attributes about the secret (not encrypted)</a:t>
            </a:r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243;p16">
            <a:extLst>
              <a:ext uri="{FF2B5EF4-FFF2-40B4-BE49-F238E27FC236}">
                <a16:creationId xmlns:a16="http://schemas.microsoft.com/office/drawing/2014/main" id="{2AFECEBB-F1BD-7541-3AEB-3AA22FD659DD}"/>
              </a:ext>
            </a:extLst>
          </p:cNvPr>
          <p:cNvSpPr txBox="1">
            <a:spLocks/>
          </p:cNvSpPr>
          <p:nvPr/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39D4C-A981-EF23-9ED5-171DE70F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2" y="2048929"/>
            <a:ext cx="4954178" cy="1637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2538B7-5863-0DCF-6202-93443FB74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487" y="3500905"/>
            <a:ext cx="2765894" cy="1414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579B1-EF62-BDC0-A457-DA5468C70931}"/>
              </a:ext>
            </a:extLst>
          </p:cNvPr>
          <p:cNvSpPr txBox="1"/>
          <p:nvPr/>
        </p:nvSpPr>
        <p:spPr>
          <a:xfrm>
            <a:off x="304492" y="4915523"/>
            <a:ext cx="65126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https://</a:t>
            </a:r>
            <a:r>
              <a:rPr lang="en-US" sz="1000" dirty="0" err="1">
                <a:solidFill>
                  <a:schemeClr val="tx1"/>
                </a:solidFill>
              </a:rPr>
              <a:t>developer.apple.com</a:t>
            </a:r>
            <a:r>
              <a:rPr lang="en-US" sz="1000" dirty="0">
                <a:solidFill>
                  <a:schemeClr val="tx1"/>
                </a:solidFill>
              </a:rPr>
              <a:t>/documentation/security/</a:t>
            </a:r>
            <a:r>
              <a:rPr lang="en-US" sz="1000" dirty="0" err="1">
                <a:solidFill>
                  <a:schemeClr val="tx1"/>
                </a:solidFill>
              </a:rPr>
              <a:t>keychain_services</a:t>
            </a:r>
            <a:r>
              <a:rPr lang="en-US" sz="1000" dirty="0">
                <a:solidFill>
                  <a:schemeClr val="tx1"/>
                </a:solidFill>
              </a:rPr>
              <a:t>/</a:t>
            </a:r>
            <a:r>
              <a:rPr lang="en-US" sz="1000" dirty="0" err="1">
                <a:solidFill>
                  <a:schemeClr val="tx1"/>
                </a:solidFill>
              </a:rPr>
              <a:t>keychain_items?language</a:t>
            </a:r>
            <a:r>
              <a:rPr lang="en-US" sz="1000" dirty="0">
                <a:solidFill>
                  <a:schemeClr val="tx1"/>
                </a:solidFill>
              </a:rPr>
              <a:t>=</a:t>
            </a:r>
            <a:r>
              <a:rPr lang="en-US" sz="1000" dirty="0" err="1">
                <a:solidFill>
                  <a:schemeClr val="tx1"/>
                </a:solidFill>
              </a:rPr>
              <a:t>objc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4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C8680-C148-B45A-6902-DABAE36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Keychain Items Access</a:t>
            </a:r>
          </a:p>
        </p:txBody>
      </p:sp>
      <p:sp>
        <p:nvSpPr>
          <p:cNvPr id="3" name="Google Shape;244;p16">
            <a:extLst>
              <a:ext uri="{FF2B5EF4-FFF2-40B4-BE49-F238E27FC236}">
                <a16:creationId xmlns:a16="http://schemas.microsoft.com/office/drawing/2014/main" id="{99F7C9AD-3327-06CD-3579-9E5F9070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accent4"/>
              </a:buClr>
            </a:pPr>
            <a:r>
              <a:rPr lang="en" dirty="0"/>
              <a:t>Access Control Lists (ACLs)</a:t>
            </a:r>
          </a:p>
          <a:p>
            <a:pPr lvl="1">
              <a:lnSpc>
                <a:spcPct val="100000"/>
              </a:lnSpc>
              <a:buClr>
                <a:schemeClr val="accent4"/>
              </a:buClr>
            </a:pPr>
            <a:r>
              <a:rPr lang="en" sz="1800" dirty="0"/>
              <a:t>Authorizations (operations) and who can do them</a:t>
            </a:r>
            <a:r>
              <a:rPr lang="en" dirty="0"/>
              <a:t> </a:t>
            </a:r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243;p16">
            <a:extLst>
              <a:ext uri="{FF2B5EF4-FFF2-40B4-BE49-F238E27FC236}">
                <a16:creationId xmlns:a16="http://schemas.microsoft.com/office/drawing/2014/main" id="{2AFECEBB-F1BD-7541-3AEB-3AA22FD659DD}"/>
              </a:ext>
            </a:extLst>
          </p:cNvPr>
          <p:cNvSpPr txBox="1">
            <a:spLocks/>
          </p:cNvSpPr>
          <p:nvPr/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3C1DF-8989-4EC3-70F0-42149761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33" y="2108976"/>
            <a:ext cx="5309483" cy="2742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31F55-A027-8701-01A9-36DD7F1DB495}"/>
              </a:ext>
            </a:extLst>
          </p:cNvPr>
          <p:cNvSpPr txBox="1"/>
          <p:nvPr/>
        </p:nvSpPr>
        <p:spPr>
          <a:xfrm>
            <a:off x="720021" y="4904130"/>
            <a:ext cx="60531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</a:rPr>
              <a:t>https://</a:t>
            </a:r>
            <a:r>
              <a:rPr lang="en-US" sz="900" dirty="0" err="1">
                <a:solidFill>
                  <a:schemeClr val="tx1"/>
                </a:solidFill>
              </a:rPr>
              <a:t>developer.apple.com</a:t>
            </a:r>
            <a:r>
              <a:rPr lang="en-US" sz="900" dirty="0">
                <a:solidFill>
                  <a:schemeClr val="tx1"/>
                </a:solidFill>
              </a:rPr>
              <a:t>/documentation/security/</a:t>
            </a:r>
            <a:r>
              <a:rPr lang="en-US" sz="900" dirty="0" err="1">
                <a:solidFill>
                  <a:schemeClr val="tx1"/>
                </a:solidFill>
              </a:rPr>
              <a:t>keychain_services</a:t>
            </a:r>
            <a:r>
              <a:rPr lang="en-US" sz="900" dirty="0">
                <a:solidFill>
                  <a:schemeClr val="tx1"/>
                </a:solidFill>
              </a:rPr>
              <a:t>/</a:t>
            </a:r>
            <a:r>
              <a:rPr lang="en-US" sz="900" dirty="0" err="1">
                <a:solidFill>
                  <a:schemeClr val="tx1"/>
                </a:solidFill>
              </a:rPr>
              <a:t>access_control_lists?language</a:t>
            </a:r>
            <a:r>
              <a:rPr lang="en-US" sz="900" dirty="0">
                <a:solidFill>
                  <a:schemeClr val="tx1"/>
                </a:solidFill>
              </a:rPr>
              <a:t>=</a:t>
            </a:r>
            <a:r>
              <a:rPr lang="en-US" sz="900" dirty="0" err="1">
                <a:solidFill>
                  <a:schemeClr val="tx1"/>
                </a:solidFill>
              </a:rPr>
              <a:t>objc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79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C8680-C148-B45A-6902-DABAE36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Keychain ACL Entries</a:t>
            </a:r>
          </a:p>
        </p:txBody>
      </p:sp>
      <p:sp>
        <p:nvSpPr>
          <p:cNvPr id="3" name="Google Shape;244;p16">
            <a:extLst>
              <a:ext uri="{FF2B5EF4-FFF2-40B4-BE49-F238E27FC236}">
                <a16:creationId xmlns:a16="http://schemas.microsoft.com/office/drawing/2014/main" id="{99F7C9AD-3327-06CD-3579-9E5F9070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0156" y="1308814"/>
            <a:ext cx="6692648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dirty="0"/>
              <a:t>Offensively interesting authorizations</a:t>
            </a:r>
          </a:p>
          <a:p>
            <a:pPr lvl="1">
              <a:lnSpc>
                <a:spcPct val="100000"/>
              </a:lnSpc>
              <a:buClr>
                <a:schemeClr val="accent4"/>
              </a:buClr>
            </a:pPr>
            <a:r>
              <a:rPr lang="en" sz="1600" dirty="0" err="1"/>
              <a:t>ACLAuthorizationExportClear</a:t>
            </a:r>
            <a:endParaRPr lang="en" sz="1600" dirty="0"/>
          </a:p>
          <a:p>
            <a:pPr lvl="1">
              <a:lnSpc>
                <a:spcPct val="100000"/>
              </a:lnSpc>
              <a:buClr>
                <a:schemeClr val="accent4"/>
              </a:buClr>
            </a:pPr>
            <a:r>
              <a:rPr lang="en" sz="1600" dirty="0" err="1"/>
              <a:t>ACLAuthorizationExportWrapped</a:t>
            </a:r>
            <a:endParaRPr lang="en" sz="1600" dirty="0"/>
          </a:p>
          <a:p>
            <a:pPr lvl="1">
              <a:lnSpc>
                <a:spcPct val="100000"/>
              </a:lnSpc>
              <a:buClr>
                <a:schemeClr val="accent4"/>
              </a:buClr>
            </a:pPr>
            <a:r>
              <a:rPr lang="en" sz="1600" dirty="0" err="1"/>
              <a:t>ACLAuthorizationAny</a:t>
            </a:r>
            <a:endParaRPr lang="en" sz="1600" dirty="0"/>
          </a:p>
          <a:p>
            <a:pPr lvl="1">
              <a:lnSpc>
                <a:spcPct val="100000"/>
              </a:lnSpc>
              <a:buClr>
                <a:schemeClr val="accent4"/>
              </a:buClr>
            </a:pPr>
            <a:endParaRPr lang="en" sz="1600" dirty="0"/>
          </a:p>
          <a:p>
            <a:pPr>
              <a:buClr>
                <a:schemeClr val="accent4"/>
              </a:buClr>
            </a:pPr>
            <a:r>
              <a:rPr lang="en" dirty="0"/>
              <a:t>Trusted Applications</a:t>
            </a:r>
          </a:p>
          <a:p>
            <a:pPr lvl="1">
              <a:lnSpc>
                <a:spcPct val="100000"/>
              </a:lnSpc>
              <a:buClr>
                <a:schemeClr val="accent4"/>
              </a:buClr>
            </a:pPr>
            <a:r>
              <a:rPr lang="en" sz="1600" dirty="0"/>
              <a:t>List* of applications that can do the action without prompting</a:t>
            </a:r>
          </a:p>
          <a:p>
            <a:pPr lvl="2">
              <a:lnSpc>
                <a:spcPct val="100000"/>
              </a:lnSpc>
              <a:buClr>
                <a:schemeClr val="accent4"/>
              </a:buClr>
            </a:pPr>
            <a:r>
              <a:rPr lang="en" sz="1600" dirty="0"/>
              <a:t>Can be Nil, empty list, or a list of applications</a:t>
            </a:r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243;p16">
            <a:extLst>
              <a:ext uri="{FF2B5EF4-FFF2-40B4-BE49-F238E27FC236}">
                <a16:creationId xmlns:a16="http://schemas.microsoft.com/office/drawing/2014/main" id="{2AFECEBB-F1BD-7541-3AEB-3AA22FD659DD}"/>
              </a:ext>
            </a:extLst>
          </p:cNvPr>
          <p:cNvSpPr txBox="1">
            <a:spLocks/>
          </p:cNvSpPr>
          <p:nvPr/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8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C8680-C148-B45A-6902-DABAE36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Keychain ACL Entries</a:t>
            </a:r>
          </a:p>
        </p:txBody>
      </p:sp>
      <p:sp>
        <p:nvSpPr>
          <p:cNvPr id="3" name="Google Shape;244;p16">
            <a:extLst>
              <a:ext uri="{FF2B5EF4-FFF2-40B4-BE49-F238E27FC236}">
                <a16:creationId xmlns:a16="http://schemas.microsoft.com/office/drawing/2014/main" id="{99F7C9AD-3327-06CD-3579-9E5F9070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0156" y="1308814"/>
            <a:ext cx="6692648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dirty="0" err="1"/>
              <a:t>ACLAuthorizationPartitionID</a:t>
            </a:r>
            <a:endParaRPr lang="en" dirty="0"/>
          </a:p>
          <a:p>
            <a:pPr lvl="1">
              <a:buClr>
                <a:schemeClr val="accent4"/>
              </a:buClr>
            </a:pPr>
            <a:r>
              <a:rPr lang="en" dirty="0"/>
              <a:t>Super weird description</a:t>
            </a:r>
          </a:p>
          <a:p>
            <a:pPr>
              <a:buClr>
                <a:schemeClr val="accent4"/>
              </a:buClr>
            </a:pPr>
            <a:endParaRPr lang="en" sz="1600" dirty="0"/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243;p16">
            <a:extLst>
              <a:ext uri="{FF2B5EF4-FFF2-40B4-BE49-F238E27FC236}">
                <a16:creationId xmlns:a16="http://schemas.microsoft.com/office/drawing/2014/main" id="{2AFECEBB-F1BD-7541-3AEB-3AA22FD659DD}"/>
              </a:ext>
            </a:extLst>
          </p:cNvPr>
          <p:cNvSpPr txBox="1">
            <a:spLocks/>
          </p:cNvSpPr>
          <p:nvPr/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E8F56-69AB-F17C-759C-84966446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6" y="2666158"/>
            <a:ext cx="6549943" cy="14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C8680-C148-B45A-6902-DABAE36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Keychain ACL Entries</a:t>
            </a:r>
          </a:p>
        </p:txBody>
      </p:sp>
      <p:sp>
        <p:nvSpPr>
          <p:cNvPr id="3" name="Google Shape;244;p16">
            <a:extLst>
              <a:ext uri="{FF2B5EF4-FFF2-40B4-BE49-F238E27FC236}">
                <a16:creationId xmlns:a16="http://schemas.microsoft.com/office/drawing/2014/main" id="{99F7C9AD-3327-06CD-3579-9E5F9070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0156" y="1308814"/>
            <a:ext cx="6692648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dirty="0" err="1"/>
              <a:t>ACLAuthorizationPartitionID</a:t>
            </a:r>
            <a:endParaRPr lang="en" dirty="0"/>
          </a:p>
          <a:p>
            <a:pPr>
              <a:buClr>
                <a:schemeClr val="accent4"/>
              </a:buClr>
            </a:pPr>
            <a:endParaRPr lang="en" sz="1600" dirty="0"/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243;p16">
            <a:extLst>
              <a:ext uri="{FF2B5EF4-FFF2-40B4-BE49-F238E27FC236}">
                <a16:creationId xmlns:a16="http://schemas.microsoft.com/office/drawing/2014/main" id="{2AFECEBB-F1BD-7541-3AEB-3AA22FD659DD}"/>
              </a:ext>
            </a:extLst>
          </p:cNvPr>
          <p:cNvSpPr txBox="1">
            <a:spLocks/>
          </p:cNvSpPr>
          <p:nvPr/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21240-CE04-FA22-E1F1-4F2487A6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5" y="1802217"/>
            <a:ext cx="5302154" cy="296120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9606AB-1103-57AD-7C81-91B2350AB5FC}"/>
              </a:ext>
            </a:extLst>
          </p:cNvPr>
          <p:cNvSpPr/>
          <p:nvPr/>
        </p:nvSpPr>
        <p:spPr>
          <a:xfrm>
            <a:off x="988828" y="4136065"/>
            <a:ext cx="4657060" cy="1860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454D82-3BEE-1ED9-3BFD-9B6E813B290D}"/>
              </a:ext>
            </a:extLst>
          </p:cNvPr>
          <p:cNvCxnSpPr/>
          <p:nvPr/>
        </p:nvCxnSpPr>
        <p:spPr>
          <a:xfrm flipH="1">
            <a:off x="5645888" y="3577856"/>
            <a:ext cx="648586" cy="5582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EF6B9E-3DED-7B46-7FD1-E3676BFCD327}"/>
              </a:ext>
            </a:extLst>
          </p:cNvPr>
          <p:cNvSpPr/>
          <p:nvPr/>
        </p:nvSpPr>
        <p:spPr>
          <a:xfrm>
            <a:off x="6068248" y="3230238"/>
            <a:ext cx="741905" cy="55821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sym typeface="Wingdings" pitchFamily="2" charset="2"/>
              </a:rPr>
              <a:t>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70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C8680-C148-B45A-6902-DABAE36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Keychain ACL Entries</a:t>
            </a:r>
          </a:p>
        </p:txBody>
      </p:sp>
      <p:sp>
        <p:nvSpPr>
          <p:cNvPr id="3" name="Google Shape;244;p16">
            <a:extLst>
              <a:ext uri="{FF2B5EF4-FFF2-40B4-BE49-F238E27FC236}">
                <a16:creationId xmlns:a16="http://schemas.microsoft.com/office/drawing/2014/main" id="{99F7C9AD-3327-06CD-3579-9E5F9070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0156" y="1308814"/>
            <a:ext cx="6692648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dirty="0" err="1"/>
              <a:t>ACLAuthorizationPartitionID</a:t>
            </a:r>
            <a:endParaRPr lang="en" dirty="0"/>
          </a:p>
          <a:p>
            <a:pPr>
              <a:buClr>
                <a:schemeClr val="accent4"/>
              </a:buClr>
            </a:pPr>
            <a:endParaRPr lang="en" sz="1600" dirty="0"/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243;p16">
            <a:extLst>
              <a:ext uri="{FF2B5EF4-FFF2-40B4-BE49-F238E27FC236}">
                <a16:creationId xmlns:a16="http://schemas.microsoft.com/office/drawing/2014/main" id="{2AFECEBB-F1BD-7541-3AEB-3AA22FD659DD}"/>
              </a:ext>
            </a:extLst>
          </p:cNvPr>
          <p:cNvSpPr txBox="1">
            <a:spLocks/>
          </p:cNvSpPr>
          <p:nvPr/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582F2-064F-63C3-213A-A3216C66B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37"/>
          <a:stretch/>
        </p:blipFill>
        <p:spPr>
          <a:xfrm>
            <a:off x="468381" y="1786270"/>
            <a:ext cx="6123156" cy="25305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8EAF49-C560-E5DE-DE4B-9AC6AB30DD54}"/>
              </a:ext>
            </a:extLst>
          </p:cNvPr>
          <p:cNvSpPr/>
          <p:nvPr/>
        </p:nvSpPr>
        <p:spPr>
          <a:xfrm>
            <a:off x="6065265" y="2772439"/>
            <a:ext cx="741905" cy="55821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sym typeface="Wingdings" pitchFamily="2" charset="2"/>
              </a:rPr>
              <a:t>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48EF0B-F458-2C60-9EFA-C62302C6DA35}"/>
              </a:ext>
            </a:extLst>
          </p:cNvPr>
          <p:cNvSpPr/>
          <p:nvPr/>
        </p:nvSpPr>
        <p:spPr>
          <a:xfrm>
            <a:off x="747223" y="3695413"/>
            <a:ext cx="5844314" cy="6214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545A28-EF4B-1729-E222-9F8BA834AF0D}"/>
              </a:ext>
            </a:extLst>
          </p:cNvPr>
          <p:cNvCxnSpPr>
            <a:cxnSpLocks/>
          </p:cNvCxnSpPr>
          <p:nvPr/>
        </p:nvCxnSpPr>
        <p:spPr>
          <a:xfrm flipH="1">
            <a:off x="5661837" y="3330649"/>
            <a:ext cx="446568" cy="5768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8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ctrTitle" idx="4294967295"/>
          </p:nvPr>
        </p:nvSpPr>
        <p:spPr>
          <a:xfrm>
            <a:off x="2254534" y="577739"/>
            <a:ext cx="6424200" cy="4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2"/>
                </a:solidFill>
              </a:rPr>
              <a:t>Whoami</a:t>
            </a:r>
            <a:r>
              <a:rPr lang="en" dirty="0">
                <a:solidFill>
                  <a:schemeClr val="accent2"/>
                </a:solidFill>
              </a:rPr>
              <a:t>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294967295"/>
          </p:nvPr>
        </p:nvSpPr>
        <p:spPr>
          <a:xfrm>
            <a:off x="3309547" y="1144627"/>
            <a:ext cx="5564109" cy="2711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3"/>
                </a:solidFill>
              </a:rPr>
              <a:t>Cody Thomas @</a:t>
            </a:r>
            <a:r>
              <a:rPr lang="en-US" sz="2200" b="1" dirty="0" err="1">
                <a:solidFill>
                  <a:schemeClr val="accent3"/>
                </a:solidFill>
              </a:rPr>
              <a:t>its_a_feature</a:t>
            </a:r>
            <a:r>
              <a:rPr lang="en-US" sz="2200" b="1" dirty="0">
                <a:solidFill>
                  <a:schemeClr val="accent3"/>
                </a:solidFill>
              </a:rPr>
              <a:t>_</a:t>
            </a:r>
            <a:endParaRPr sz="2200" b="1" dirty="0">
              <a:solidFill>
                <a:schemeClr val="accent3"/>
              </a:solidFill>
            </a:endParaRP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" sz="2200" b="1" dirty="0"/>
              <a:t>Sr. Software Dev. </a:t>
            </a:r>
            <a:r>
              <a:rPr lang="en-US" sz="2200" b="1" dirty="0"/>
              <a:t>a</a:t>
            </a:r>
            <a:r>
              <a:rPr lang="en" sz="2200" b="1" dirty="0"/>
              <a:t>t SpecterOps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" sz="2200" b="1" dirty="0"/>
              <a:t>Created Mythic C2 Framework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2200" b="1" dirty="0"/>
              <a:t>macOS Red Teamer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2200" b="1" dirty="0"/>
              <a:t>Instructor for Mac Tradecraft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2200" b="1" dirty="0"/>
              <a:t>Love-hate relationship with JXA</a:t>
            </a:r>
            <a:endParaRPr sz="2200" b="1" dirty="0"/>
          </a:p>
        </p:txBody>
      </p:sp>
      <p:pic>
        <p:nvPicPr>
          <p:cNvPr id="237" name="Google Shape;237;p15"/>
          <p:cNvPicPr preferRelativeResize="0"/>
          <p:nvPr/>
        </p:nvPicPr>
        <p:blipFill>
          <a:blip r:embed="rId3"/>
          <a:srcRect l="504" r="504"/>
          <a:stretch/>
        </p:blipFill>
        <p:spPr>
          <a:xfrm>
            <a:off x="345058" y="930302"/>
            <a:ext cx="2596924" cy="2600076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1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picture containing text, dark, gauge&#10;&#10;Description automatically generated">
            <a:extLst>
              <a:ext uri="{FF2B5EF4-FFF2-40B4-BE49-F238E27FC236}">
                <a16:creationId xmlns:a16="http://schemas.microsoft.com/office/drawing/2014/main" id="{AA453C78-1F2D-4F5E-1299-374CA3EB7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130"/>
          <a:stretch/>
        </p:blipFill>
        <p:spPr>
          <a:xfrm>
            <a:off x="7553372" y="1910225"/>
            <a:ext cx="1486489" cy="106294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AEEC053-5DCF-5E27-54DB-A29660F56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21" y="1069097"/>
            <a:ext cx="837763" cy="8411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ACLAuthorizationPartitionID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4294967295"/>
          </p:nvPr>
        </p:nvSpPr>
        <p:spPr>
          <a:xfrm>
            <a:off x="548125" y="1099150"/>
            <a:ext cx="6167438" cy="3451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sz="1800" dirty="0"/>
              <a:t>Not always present (ex: not on System keychain entries)</a:t>
            </a:r>
          </a:p>
          <a:p>
            <a:pPr marL="171450" indent="-171450"/>
            <a:r>
              <a:rPr lang="en-US" sz="1800" dirty="0"/>
              <a:t>Description is hex encoded </a:t>
            </a:r>
            <a:r>
              <a:rPr lang="en-US" sz="1800" dirty="0" err="1"/>
              <a:t>plist</a:t>
            </a:r>
            <a:r>
              <a:rPr lang="en-US" sz="1800" dirty="0"/>
              <a:t> with one key – Partitions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sz="1800" dirty="0" err="1"/>
              <a:t>teamid</a:t>
            </a:r>
            <a:r>
              <a:rPr lang="en-US" sz="1800" dirty="0"/>
              <a:t>:    - must be signed by a certain </a:t>
            </a:r>
            <a:r>
              <a:rPr lang="en-US" sz="1800" dirty="0" err="1"/>
              <a:t>teamid</a:t>
            </a:r>
            <a:endParaRPr lang="en-US" sz="1800" dirty="0">
              <a:solidFill>
                <a:schemeClr val="bg2"/>
              </a:solidFill>
              <a:effectLst/>
              <a:latin typeface="Nunito" pitchFamily="2" charset="77"/>
            </a:endParaRPr>
          </a:p>
          <a:p>
            <a:pPr marL="628650" lvl="1" indent="-171450">
              <a:lnSpc>
                <a:spcPct val="100000"/>
              </a:lnSpc>
            </a:pPr>
            <a:r>
              <a:rPr lang="en-US" sz="1800" dirty="0">
                <a:solidFill>
                  <a:schemeClr val="bg2"/>
                </a:solidFill>
                <a:latin typeface="Nunito" pitchFamily="2" charset="77"/>
              </a:rPr>
              <a:t>apple:      - must be signed by apple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sz="1800" dirty="0" err="1">
                <a:solidFill>
                  <a:schemeClr val="bg2"/>
                </a:solidFill>
                <a:effectLst/>
                <a:latin typeface="Nunito" pitchFamily="2" charset="77"/>
              </a:rPr>
              <a:t>cdhash</a:t>
            </a:r>
            <a:r>
              <a:rPr lang="en-US" sz="1800" dirty="0">
                <a:solidFill>
                  <a:schemeClr val="bg2"/>
                </a:solidFill>
                <a:effectLst/>
                <a:latin typeface="Nunito" pitchFamily="2" charset="77"/>
              </a:rPr>
              <a:t>:   - must have a specific </a:t>
            </a:r>
            <a:r>
              <a:rPr lang="en-US" sz="1800" dirty="0" err="1">
                <a:solidFill>
                  <a:schemeClr val="bg2"/>
                </a:solidFill>
                <a:effectLst/>
                <a:latin typeface="Nunito" pitchFamily="2" charset="77"/>
              </a:rPr>
              <a:t>CDHash</a:t>
            </a:r>
            <a:endParaRPr lang="en-US" sz="1800" dirty="0">
              <a:solidFill>
                <a:schemeClr val="bg2"/>
              </a:solidFill>
              <a:effectLst/>
              <a:latin typeface="Nunito" pitchFamily="2" charset="77"/>
            </a:endParaRPr>
          </a:p>
          <a:p>
            <a:pPr marL="628650" lvl="1" indent="-171450"/>
            <a:endParaRPr lang="en-US" sz="1800" dirty="0"/>
          </a:p>
          <a:p>
            <a:pPr marL="628650" lvl="1" indent="-171450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F64BA-B161-0E87-BA41-B4FE51A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1" y="3164618"/>
            <a:ext cx="7157345" cy="12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9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C8680-C148-B45A-6902-DABAE36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Keychain Basic ACLs</a:t>
            </a:r>
          </a:p>
        </p:txBody>
      </p:sp>
      <p:sp>
        <p:nvSpPr>
          <p:cNvPr id="3" name="Google Shape;244;p16">
            <a:extLst>
              <a:ext uri="{FF2B5EF4-FFF2-40B4-BE49-F238E27FC236}">
                <a16:creationId xmlns:a16="http://schemas.microsoft.com/office/drawing/2014/main" id="{99F7C9AD-3327-06CD-3579-9E5F9070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sz="1600" dirty="0"/>
              <a:t>New Keychain items via Keychain Access get 5 ACLs:</a:t>
            </a:r>
          </a:p>
          <a:p>
            <a:pPr lvl="1">
              <a:buClr>
                <a:schemeClr val="accent4"/>
              </a:buClr>
            </a:pPr>
            <a:r>
              <a:rPr lang="en" sz="1600" dirty="0"/>
              <a:t>All applications can Encrypt</a:t>
            </a:r>
          </a:p>
          <a:p>
            <a:pPr lvl="1">
              <a:buClr>
                <a:schemeClr val="accent4"/>
              </a:buClr>
            </a:pPr>
            <a:r>
              <a:rPr lang="en" sz="1600" dirty="0"/>
              <a:t>No applications can Export/Decrypt</a:t>
            </a:r>
          </a:p>
          <a:p>
            <a:pPr lvl="1">
              <a:buClr>
                <a:schemeClr val="accent4"/>
              </a:buClr>
            </a:pPr>
            <a:r>
              <a:rPr lang="en" sz="1600" dirty="0"/>
              <a:t>All applications can see the Integrity Check</a:t>
            </a:r>
          </a:p>
          <a:p>
            <a:pPr lvl="1">
              <a:buClr>
                <a:schemeClr val="accent4"/>
              </a:buClr>
            </a:pPr>
            <a:r>
              <a:rPr lang="en" sz="1600" dirty="0"/>
              <a:t>No applications can change ACLs</a:t>
            </a:r>
          </a:p>
          <a:p>
            <a:pPr lvl="1">
              <a:buClr>
                <a:schemeClr val="accent4"/>
              </a:buClr>
            </a:pPr>
            <a:r>
              <a:rPr lang="en" sz="1600" dirty="0" err="1"/>
              <a:t>PartitionID</a:t>
            </a:r>
            <a:r>
              <a:rPr lang="en" sz="1600" dirty="0"/>
              <a:t> set to </a:t>
            </a:r>
            <a:r>
              <a:rPr lang="en" sz="1600" b="1" dirty="0"/>
              <a:t>apple:</a:t>
            </a:r>
          </a:p>
          <a:p>
            <a:pPr>
              <a:buClr>
                <a:schemeClr val="accent4"/>
              </a:buClr>
            </a:pPr>
            <a:r>
              <a:rPr lang="en" sz="1600" dirty="0"/>
              <a:t>Set this way to all applications can do “non dangerous” things and no applications can do “dangerous” things</a:t>
            </a:r>
          </a:p>
          <a:p>
            <a:pPr>
              <a:buClr>
                <a:schemeClr val="accent4"/>
              </a:buClr>
            </a:pPr>
            <a:r>
              <a:rPr lang="en" sz="1600" dirty="0"/>
              <a:t>“No application” means “without prompting for user consent”</a:t>
            </a:r>
          </a:p>
          <a:p>
            <a:pPr lvl="1">
              <a:buClr>
                <a:schemeClr val="accent4"/>
              </a:buClr>
            </a:pPr>
            <a:endParaRPr lang="en" sz="1600" dirty="0"/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Google Shape;243;p16">
            <a:extLst>
              <a:ext uri="{FF2B5EF4-FFF2-40B4-BE49-F238E27FC236}">
                <a16:creationId xmlns:a16="http://schemas.microsoft.com/office/drawing/2014/main" id="{2AFECEBB-F1BD-7541-3AEB-3AA22FD659DD}"/>
              </a:ext>
            </a:extLst>
          </p:cNvPr>
          <p:cNvSpPr txBox="1">
            <a:spLocks/>
          </p:cNvSpPr>
          <p:nvPr/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86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C8680-C148-B45A-6902-DABAE36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Keychain Standard ACLs</a:t>
            </a:r>
          </a:p>
        </p:txBody>
      </p:sp>
      <p:sp>
        <p:nvSpPr>
          <p:cNvPr id="3" name="Google Shape;244;p16">
            <a:extLst>
              <a:ext uri="{FF2B5EF4-FFF2-40B4-BE49-F238E27FC236}">
                <a16:creationId xmlns:a16="http://schemas.microsoft.com/office/drawing/2014/main" id="{99F7C9AD-3327-06CD-3579-9E5F90702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sz="1600" dirty="0"/>
              <a:t>New Keychain items </a:t>
            </a:r>
            <a:r>
              <a:rPr lang="en" sz="1600" b="1" dirty="0">
                <a:solidFill>
                  <a:srgbClr val="C00000"/>
                </a:solidFill>
              </a:rPr>
              <a:t>from applications </a:t>
            </a:r>
            <a:r>
              <a:rPr lang="en" sz="1600" dirty="0"/>
              <a:t>get 5 ACLs:</a:t>
            </a:r>
          </a:p>
          <a:p>
            <a:pPr lvl="1">
              <a:buClr>
                <a:schemeClr val="accent4"/>
              </a:buClr>
            </a:pPr>
            <a:r>
              <a:rPr lang="en" sz="1600" dirty="0"/>
              <a:t>All applications can Encrypt</a:t>
            </a:r>
          </a:p>
          <a:p>
            <a:pPr lvl="1">
              <a:buClr>
                <a:schemeClr val="accent4"/>
              </a:buClr>
            </a:pPr>
            <a:r>
              <a:rPr lang="en" sz="1600" b="1" dirty="0">
                <a:solidFill>
                  <a:srgbClr val="C00000"/>
                </a:solidFill>
              </a:rPr>
              <a:t>1+ </a:t>
            </a:r>
            <a:r>
              <a:rPr lang="en" sz="1600" dirty="0"/>
              <a:t>applications can Export/Decrypt</a:t>
            </a:r>
          </a:p>
          <a:p>
            <a:pPr lvl="1">
              <a:buClr>
                <a:schemeClr val="accent4"/>
              </a:buClr>
            </a:pPr>
            <a:r>
              <a:rPr lang="en" sz="1600" dirty="0"/>
              <a:t>All applications can see the Integrity Check</a:t>
            </a:r>
          </a:p>
          <a:p>
            <a:pPr lvl="1">
              <a:buClr>
                <a:schemeClr val="accent4"/>
              </a:buClr>
            </a:pPr>
            <a:r>
              <a:rPr lang="en" sz="1600" dirty="0"/>
              <a:t>No applications can change ACLs</a:t>
            </a:r>
          </a:p>
          <a:p>
            <a:pPr lvl="1">
              <a:buClr>
                <a:schemeClr val="accent4"/>
              </a:buClr>
            </a:pPr>
            <a:r>
              <a:rPr lang="en" sz="1600" dirty="0" err="1"/>
              <a:t>PartitionID</a:t>
            </a:r>
            <a:r>
              <a:rPr lang="en" sz="1600" dirty="0"/>
              <a:t> set to </a:t>
            </a:r>
            <a:r>
              <a:rPr lang="en" sz="1600" b="1" dirty="0" err="1">
                <a:solidFill>
                  <a:srgbClr val="C00000"/>
                </a:solidFill>
              </a:rPr>
              <a:t>teamid</a:t>
            </a:r>
            <a:r>
              <a:rPr lang="en" sz="1600" b="1" dirty="0">
                <a:solidFill>
                  <a:srgbClr val="C00000"/>
                </a:solidFill>
              </a:rPr>
              <a:t>:[</a:t>
            </a:r>
            <a:r>
              <a:rPr lang="en" sz="1600" b="1" dirty="0" err="1">
                <a:solidFill>
                  <a:srgbClr val="C00000"/>
                </a:solidFill>
              </a:rPr>
              <a:t>teamID</a:t>
            </a:r>
            <a:r>
              <a:rPr lang="en" sz="1600" b="1" dirty="0">
                <a:solidFill>
                  <a:srgbClr val="C00000"/>
                </a:solidFill>
              </a:rPr>
              <a:t> here]</a:t>
            </a:r>
          </a:p>
          <a:p>
            <a:pPr>
              <a:buClr>
                <a:schemeClr val="accent4"/>
              </a:buClr>
            </a:pPr>
            <a:r>
              <a:rPr lang="en" sz="1600" dirty="0"/>
              <a:t>Set this way to all applications can do “non dangerous” things and few applications can do “dangerous” things</a:t>
            </a:r>
          </a:p>
          <a:p>
            <a:pPr>
              <a:buClr>
                <a:schemeClr val="accent4"/>
              </a:buClr>
            </a:pPr>
            <a:r>
              <a:rPr lang="en" sz="1600" dirty="0"/>
              <a:t>“No application” means “without prompting for user consent”</a:t>
            </a:r>
          </a:p>
          <a:p>
            <a:pPr lvl="1">
              <a:buClr>
                <a:schemeClr val="accent4"/>
              </a:buClr>
            </a:pPr>
            <a:endParaRPr lang="en" sz="1600" dirty="0"/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Google Shape;243;p16">
            <a:extLst>
              <a:ext uri="{FF2B5EF4-FFF2-40B4-BE49-F238E27FC236}">
                <a16:creationId xmlns:a16="http://schemas.microsoft.com/office/drawing/2014/main" id="{2AFECEBB-F1BD-7541-3AEB-3AA22FD659DD}"/>
              </a:ext>
            </a:extLst>
          </p:cNvPr>
          <p:cNvSpPr txBox="1">
            <a:spLocks/>
          </p:cNvSpPr>
          <p:nvPr/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1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Access Control Perspective</a:t>
            </a:r>
            <a:endParaRPr dirty="0"/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2"/>
          </p:nvPr>
        </p:nvSpPr>
        <p:spPr>
          <a:xfrm>
            <a:off x="4939923" y="1313600"/>
            <a:ext cx="2637669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Application Password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1336-23FE-7F6C-537C-17F65A17E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Keychain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71EE6-5097-0F37-3D2D-45AEAF8A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06" y="1479766"/>
            <a:ext cx="3783107" cy="2723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9C15B-6CA7-0CCC-3280-5AAC3ADA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937" y="1792610"/>
            <a:ext cx="3733986" cy="26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9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4.</a:t>
            </a:r>
            <a:endParaRPr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Accessing the Keychain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102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819B-D272-DD19-45B7-EA1133EC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built-in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E0606-9864-6E9F-B994-EA5794AC0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security dump-keychain –a –d</a:t>
            </a:r>
          </a:p>
          <a:p>
            <a:pPr lvl="1"/>
            <a:r>
              <a:rPr lang="en-US" sz="1600" dirty="0"/>
              <a:t>Dump all metadata and decrypted secrets from the keychain</a:t>
            </a:r>
          </a:p>
          <a:p>
            <a:r>
              <a:rPr lang="en-US" sz="1600" b="1" dirty="0"/>
              <a:t>security find-generic-password -a “Slack” –g</a:t>
            </a:r>
          </a:p>
          <a:p>
            <a:pPr lvl="1"/>
            <a:r>
              <a:rPr lang="en-US" sz="1600" dirty="0"/>
              <a:t>Find generic passwords for the “Slack” account and print the secrets</a:t>
            </a:r>
          </a:p>
          <a:p>
            <a:r>
              <a:rPr lang="en-US" sz="1600" b="1" dirty="0"/>
              <a:t>security set-generic-password-partition-list –s “test service” –a “test account” –S “cdhash:ac48c1600ffe453258c156478a9b31af922c53a5”</a:t>
            </a:r>
          </a:p>
          <a:p>
            <a:pPr lvl="1"/>
            <a:r>
              <a:rPr lang="en-US" sz="1600" dirty="0"/>
              <a:t>Change the specified entry’s </a:t>
            </a:r>
            <a:r>
              <a:rPr lang="en-US" sz="1600" dirty="0" err="1"/>
              <a:t>PartitionID</a:t>
            </a:r>
            <a:r>
              <a:rPr lang="en-US" sz="1600" dirty="0"/>
              <a:t> entry</a:t>
            </a:r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7783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- </a:t>
            </a:r>
            <a:r>
              <a:rPr lang="en" dirty="0" err="1"/>
              <a:t>SecItemCopyMatching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/>
              <a:t>Gives the generic attributes about entries</a:t>
            </a:r>
          </a:p>
          <a:p>
            <a:pPr marL="171450" indent="-171450">
              <a:lnSpc>
                <a:spcPct val="100000"/>
              </a:lnSpc>
            </a:pPr>
            <a:r>
              <a:rPr lang="en-US" dirty="0" err="1"/>
              <a:t>CFDictionary</a:t>
            </a:r>
            <a:r>
              <a:rPr lang="en-US" dirty="0"/>
              <a:t> of search parameters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dirty="0" err="1"/>
              <a:t>kSecReturnData</a:t>
            </a:r>
            <a:r>
              <a:rPr lang="en-US" dirty="0"/>
              <a:t> – try to decrypt automatically or not</a:t>
            </a:r>
          </a:p>
          <a:p>
            <a:pPr marL="1085850" lvl="2" indent="-171450">
              <a:lnSpc>
                <a:spcPct val="100000"/>
              </a:lnSpc>
            </a:pPr>
            <a:r>
              <a:rPr lang="en-US" dirty="0"/>
              <a:t>Set to </a:t>
            </a:r>
            <a:r>
              <a:rPr lang="en-US" b="1" dirty="0"/>
              <a:t>False</a:t>
            </a:r>
            <a:endParaRPr lang="en-US" dirty="0"/>
          </a:p>
          <a:p>
            <a:pPr marL="628650" lvl="1" indent="-171450">
              <a:lnSpc>
                <a:spcPct val="100000"/>
              </a:lnSpc>
            </a:pPr>
            <a:r>
              <a:rPr lang="en-US" dirty="0" err="1"/>
              <a:t>kSecReturnRef</a:t>
            </a:r>
            <a:r>
              <a:rPr lang="en-US" dirty="0"/>
              <a:t> – get reference to keychain item</a:t>
            </a:r>
          </a:p>
          <a:p>
            <a:pPr marL="1085850" lvl="2" indent="-171450">
              <a:lnSpc>
                <a:spcPct val="100000"/>
              </a:lnSpc>
            </a:pPr>
            <a:r>
              <a:rPr lang="en-US" dirty="0"/>
              <a:t>Set to </a:t>
            </a:r>
            <a:r>
              <a:rPr lang="en-US" b="1" dirty="0"/>
              <a:t>True</a:t>
            </a:r>
            <a:endParaRPr lang="en-US" dirty="0"/>
          </a:p>
          <a:p>
            <a:pPr marL="628650" lvl="1" indent="-171450">
              <a:lnSpc>
                <a:spcPct val="100000"/>
              </a:lnSpc>
            </a:pPr>
            <a:r>
              <a:rPr lang="en-US" dirty="0" err="1"/>
              <a:t>kSecReturnAttributes</a:t>
            </a:r>
            <a:r>
              <a:rPr lang="en-US" dirty="0"/>
              <a:t> – get metadata about entries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dirty="0" err="1"/>
              <a:t>kSecMatchLimit</a:t>
            </a:r>
            <a:r>
              <a:rPr lang="en-US" dirty="0"/>
              <a:t> – how many results to return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dirty="0" err="1"/>
              <a:t>kSecClass</a:t>
            </a:r>
            <a:r>
              <a:rPr lang="en-US" dirty="0"/>
              <a:t> – what kind of keychain entry</a:t>
            </a:r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35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Keychain Item Attributes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/>
              <a:t> 	Keys				Certs</a:t>
            </a:r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15DB8-2CCB-BAB8-5263-61ADACC7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97" y="1735627"/>
            <a:ext cx="3186610" cy="2987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358039-CFFE-947D-B68F-F9EAA543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088" y="1735628"/>
            <a:ext cx="3595062" cy="29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7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393364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- </a:t>
            </a:r>
            <a:r>
              <a:rPr lang="en" dirty="0" err="1"/>
              <a:t>SecAccessCopyACLList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100000"/>
              </a:lnSpc>
            </a:pPr>
            <a:r>
              <a:rPr lang="en-US" dirty="0"/>
              <a:t>Get access control lists for keychain item reference</a:t>
            </a:r>
          </a:p>
          <a:p>
            <a:pPr marL="171450" indent="-171450">
              <a:lnSpc>
                <a:spcPct val="100000"/>
              </a:lnSpc>
            </a:pPr>
            <a:r>
              <a:rPr lang="en-US" dirty="0"/>
              <a:t>Returns list of ACLs where each has: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dirty="0"/>
              <a:t>Description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dirty="0"/>
              <a:t>Trusted Application List</a:t>
            </a:r>
          </a:p>
          <a:p>
            <a:pPr marL="1085850" lvl="2" indent="-171450">
              <a:lnSpc>
                <a:spcPct val="100000"/>
              </a:lnSpc>
            </a:pPr>
            <a:r>
              <a:rPr lang="en-US" dirty="0"/>
              <a:t>/Applications/</a:t>
            </a:r>
            <a:r>
              <a:rPr lang="en-US" dirty="0" err="1"/>
              <a:t>Slack.app</a:t>
            </a:r>
            <a:endParaRPr lang="en-US" dirty="0"/>
          </a:p>
          <a:p>
            <a:pPr marL="1085850" lvl="2" indent="-171450">
              <a:lnSpc>
                <a:spcPct val="100000"/>
              </a:lnSpc>
            </a:pPr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libexec</a:t>
            </a:r>
            <a:r>
              <a:rPr lang="en-US" dirty="0"/>
              <a:t>/</a:t>
            </a:r>
            <a:r>
              <a:rPr lang="en-US" dirty="0" err="1"/>
              <a:t>airportd</a:t>
            </a:r>
            <a:endParaRPr lang="en-US" dirty="0"/>
          </a:p>
          <a:p>
            <a:pPr marL="1085850" lvl="2" indent="-171450">
              <a:lnSpc>
                <a:spcPct val="100000"/>
              </a:lnSpc>
            </a:pPr>
            <a:r>
              <a:rPr lang="en-US" dirty="0"/>
              <a:t>group://AirPort</a:t>
            </a:r>
          </a:p>
          <a:p>
            <a:pPr marL="1543050" lvl="3" indent="-171450">
              <a:lnSpc>
                <a:spcPct val="100000"/>
              </a:lnSpc>
            </a:pPr>
            <a:r>
              <a:rPr lang="en-US" dirty="0"/>
              <a:t>Application Group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dirty="0"/>
              <a:t>Prompt Selector</a:t>
            </a:r>
          </a:p>
          <a:p>
            <a:pPr marL="1085850" lvl="2" indent="-171450">
              <a:lnSpc>
                <a:spcPct val="100000"/>
              </a:lnSpc>
            </a:pPr>
            <a:r>
              <a:rPr lang="en-US" dirty="0"/>
              <a:t>Largely ignored</a:t>
            </a:r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72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393364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API - Exporting Passwords</a:t>
            </a:r>
            <a:br>
              <a:rPr lang="en-US" dirty="0">
                <a:solidFill>
                  <a:srgbClr val="6C36A9"/>
                </a:solidFill>
                <a:effectLst/>
                <a:latin typeface="Nunito" pitchFamily="2" charset="77"/>
              </a:rPr>
            </a:b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 err="1"/>
              <a:t>SecKeychainItemCopyContent</a:t>
            </a:r>
            <a:endParaRPr lang="en-US" dirty="0"/>
          </a:p>
          <a:p>
            <a:pPr marL="628650" lvl="1" indent="-171450"/>
            <a:r>
              <a:rPr lang="en-US" dirty="0"/>
              <a:t>Gets the plaintext secret data</a:t>
            </a:r>
          </a:p>
          <a:p>
            <a:pPr marL="171450" indent="-171450"/>
            <a:r>
              <a:rPr lang="en-US" dirty="0" err="1"/>
              <a:t>SecItemExport</a:t>
            </a:r>
            <a:endParaRPr lang="en-US" dirty="0"/>
          </a:p>
          <a:p>
            <a:pPr marL="628650" lvl="1" indent="-171450"/>
            <a:r>
              <a:rPr lang="en-US" dirty="0"/>
              <a:t>Exports Keys and Certificates</a:t>
            </a:r>
          </a:p>
          <a:p>
            <a:pPr marL="628650" lvl="1" indent="-171450"/>
            <a:r>
              <a:rPr lang="en-US" dirty="0"/>
              <a:t>Might have to set passwords and export encrypted</a:t>
            </a:r>
          </a:p>
          <a:p>
            <a:pPr marL="628650" lvl="1" indent="-171450"/>
            <a:endParaRPr lang="en-US"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22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 dirty="0"/>
              <a:t>What is the macOS Keychain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 dirty="0"/>
              <a:t>Why go after the macOS Keychain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dirty="0"/>
              <a:t>What are Keychain Items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 dirty="0"/>
              <a:t>Accessing the Keychain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 dirty="0"/>
              <a:t>3 Keychain Goodies</a:t>
            </a:r>
            <a:endParaRPr dirty="0"/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That’s cool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Operationally though…</a:t>
            </a:r>
            <a:endParaRPr dirty="0"/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</a:rPr>
              <a:t>But… so what?</a:t>
            </a:r>
            <a:endParaRPr dirty="0"/>
          </a:p>
        </p:txBody>
      </p:sp>
      <p:sp>
        <p:nvSpPr>
          <p:cNvPr id="276" name="Google Shape;276;p2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572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496732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/>
              <a:t>If 1+ trusted applications listed:</a:t>
            </a:r>
          </a:p>
          <a:p>
            <a:pPr marL="628650" lvl="1" indent="-171450"/>
            <a:r>
              <a:rPr lang="en-US" dirty="0"/>
              <a:t>Need appropriate Authorizations</a:t>
            </a:r>
          </a:p>
          <a:p>
            <a:pPr marL="628650" lvl="1" indent="-171450"/>
            <a:r>
              <a:rPr lang="en-US" dirty="0"/>
              <a:t>Need code signature to match </a:t>
            </a:r>
            <a:r>
              <a:rPr lang="en-US" dirty="0" err="1"/>
              <a:t>PartitionID</a:t>
            </a:r>
            <a:endParaRPr lang="en-US" dirty="0"/>
          </a:p>
          <a:p>
            <a:pPr marL="628650" lvl="1" indent="-171450"/>
            <a:r>
              <a:rPr lang="en-US" dirty="0"/>
              <a:t>Need code signature to match that of one trusted App</a:t>
            </a:r>
          </a:p>
          <a:p>
            <a:pPr marL="1085850" lvl="2" indent="-171450"/>
            <a:r>
              <a:rPr lang="en-US" dirty="0"/>
              <a:t>Or be a member of the right </a:t>
            </a:r>
            <a:r>
              <a:rPr lang="en-US" dirty="0" err="1"/>
              <a:t>KeychainAccessGroup</a:t>
            </a:r>
            <a:endParaRPr lang="en-US" dirty="0"/>
          </a:p>
          <a:p>
            <a:pPr marL="171450" indent="-171450"/>
            <a:r>
              <a:rPr lang="en-US" dirty="0"/>
              <a:t>If </a:t>
            </a:r>
            <a:r>
              <a:rPr lang="en-US" b="1" dirty="0"/>
              <a:t>all</a:t>
            </a:r>
            <a:r>
              <a:rPr lang="en-US" dirty="0"/>
              <a:t> applications trusted:</a:t>
            </a:r>
          </a:p>
          <a:p>
            <a:pPr marL="628650" lvl="1" indent="-171450"/>
            <a:r>
              <a:rPr lang="en-US" dirty="0"/>
              <a:t>Need appropriate Authorizations</a:t>
            </a:r>
          </a:p>
          <a:p>
            <a:pPr marL="628650" lvl="1" indent="-171450"/>
            <a:r>
              <a:rPr lang="en-US" dirty="0"/>
              <a:t>Need code signature to match </a:t>
            </a:r>
            <a:r>
              <a:rPr lang="en-US" dirty="0" err="1"/>
              <a:t>PartitionIDs</a:t>
            </a:r>
            <a:endParaRPr lang="en-US" dirty="0"/>
          </a:p>
          <a:p>
            <a:pPr marL="1085850" lvl="2" indent="-171450"/>
            <a:r>
              <a:rPr lang="en-US" dirty="0"/>
              <a:t>If no </a:t>
            </a:r>
            <a:r>
              <a:rPr lang="en-US" dirty="0" err="1"/>
              <a:t>PartitionID</a:t>
            </a:r>
            <a:r>
              <a:rPr lang="en-US" dirty="0"/>
              <a:t> then truly is </a:t>
            </a:r>
            <a:r>
              <a:rPr lang="en-US" b="1" dirty="0"/>
              <a:t>ALL </a:t>
            </a:r>
            <a:r>
              <a:rPr lang="en-US" dirty="0" err="1"/>
              <a:t>aplications</a:t>
            </a:r>
            <a:endParaRPr lang="en-US" b="1" dirty="0"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393364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Exporting Without Prompts</a:t>
            </a:r>
            <a:br>
              <a:rPr lang="en-US" dirty="0">
                <a:solidFill>
                  <a:srgbClr val="6C36A9"/>
                </a:solidFill>
                <a:effectLst/>
                <a:latin typeface="Nunito" pitchFamily="2" charset="77"/>
              </a:rPr>
            </a:b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26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393364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Matching Apps and </a:t>
            </a:r>
            <a:r>
              <a:rPr lang="en" dirty="0" err="1"/>
              <a:t>PartitionIDs</a:t>
            </a:r>
            <a:br>
              <a:rPr lang="en-US" dirty="0">
                <a:solidFill>
                  <a:srgbClr val="6C36A9"/>
                </a:solidFill>
                <a:effectLst/>
                <a:latin typeface="Nunito" pitchFamily="2" charset="77"/>
              </a:rPr>
            </a:b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496732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/>
              <a:t>If 1+ trusted applications are listed:</a:t>
            </a:r>
          </a:p>
          <a:p>
            <a:pPr marL="628650" lvl="1" indent="-171450"/>
            <a:r>
              <a:rPr lang="en-US" dirty="0"/>
              <a:t>Need to get app to load up our code somehow</a:t>
            </a:r>
          </a:p>
          <a:p>
            <a:pPr marL="628650" lvl="1" indent="-171450"/>
            <a:r>
              <a:rPr lang="en-US" dirty="0"/>
              <a:t>DYLD_INSERT_LIBRARIES, </a:t>
            </a:r>
            <a:r>
              <a:rPr lang="en-US" dirty="0" err="1"/>
              <a:t>Dylib</a:t>
            </a:r>
            <a:r>
              <a:rPr lang="en-US" dirty="0"/>
              <a:t> Hijacking, etc.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171450" indent="-171450">
              <a:lnSpc>
                <a:spcPct val="100000"/>
              </a:lnSpc>
            </a:pPr>
            <a:r>
              <a:rPr lang="en-US" dirty="0"/>
              <a:t>What about </a:t>
            </a:r>
            <a:r>
              <a:rPr lang="en-US" b="1" dirty="0"/>
              <a:t>apple:</a:t>
            </a:r>
            <a:r>
              <a:rPr lang="en-US" dirty="0"/>
              <a:t> partition ID?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b="1" dirty="0" err="1"/>
              <a:t>osascript</a:t>
            </a:r>
            <a:r>
              <a:rPr lang="en-US" dirty="0"/>
              <a:t> is an apple platform binary that loads up our arbitrary code</a:t>
            </a:r>
          </a:p>
          <a:p>
            <a:pPr marL="1085850" lvl="2" indent="-171450">
              <a:lnSpc>
                <a:spcPct val="100000"/>
              </a:lnSpc>
            </a:pPr>
            <a:r>
              <a:rPr lang="en-US" b="1" dirty="0"/>
              <a:t>JXA</a:t>
            </a:r>
            <a:r>
              <a:rPr lang="en-US" dirty="0"/>
              <a:t> for the win!</a:t>
            </a:r>
          </a:p>
          <a:p>
            <a:pPr marL="628650" lvl="1" indent="-171450">
              <a:lnSpc>
                <a:spcPct val="100000"/>
              </a:lnSpc>
            </a:pPr>
            <a:r>
              <a:rPr lang="en-US" b="1" dirty="0"/>
              <a:t>python</a:t>
            </a:r>
            <a:r>
              <a:rPr lang="en-US" dirty="0"/>
              <a:t> also works, but isn’t included by default </a:t>
            </a:r>
            <a:r>
              <a:rPr lang="en-US" dirty="0">
                <a:sym typeface="Wingdings" pitchFamily="2" charset="2"/>
              </a:rPr>
              <a:t></a:t>
            </a:r>
            <a:endParaRPr lang="en-US" b="1" dirty="0"/>
          </a:p>
          <a:p>
            <a:pPr marL="628650" lvl="1" indent="-171450"/>
            <a:endParaRPr lang="en-US"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2364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5.</a:t>
            </a:r>
            <a:endParaRPr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Keychain Goodies</a:t>
            </a:r>
            <a:endParaRPr dirty="0"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Microsoft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22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Additional Attributes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/>
              <a:t>Invisible</a:t>
            </a:r>
          </a:p>
          <a:p>
            <a:pPr marL="628650" lvl="1" indent="-171450"/>
            <a:r>
              <a:rPr lang="en-US" dirty="0"/>
              <a:t>Boolean flag to hide Keychain entry from Keychain Access application</a:t>
            </a:r>
          </a:p>
          <a:p>
            <a:pPr marL="628650" lvl="1" indent="-171450"/>
            <a:r>
              <a:rPr lang="en-US" dirty="0"/>
              <a:t>Only affects users trying to browse through the UI</a:t>
            </a:r>
          </a:p>
          <a:p>
            <a:pPr marL="171450" indent="-171450"/>
            <a:r>
              <a:rPr lang="en-US" dirty="0"/>
              <a:t>General</a:t>
            </a:r>
          </a:p>
          <a:p>
            <a:pPr marL="628650" lvl="1" indent="-171450"/>
            <a:r>
              <a:rPr lang="en-US" dirty="0"/>
              <a:t>Free-form string of additional </a:t>
            </a:r>
            <a:r>
              <a:rPr lang="en-US" b="1" dirty="0"/>
              <a:t>metadata</a:t>
            </a:r>
            <a:r>
              <a:rPr lang="en-US" dirty="0"/>
              <a:t> </a:t>
            </a:r>
          </a:p>
          <a:p>
            <a:pPr marL="628650" lvl="1" indent="-171450"/>
            <a:r>
              <a:rPr lang="en-US" dirty="0"/>
              <a:t>Because it’s metadata, it’s not encrypted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98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Office Ticket Cache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/>
              <a:t>Programmatically we can fetch all entries and all their metadata properties</a:t>
            </a:r>
          </a:p>
          <a:p>
            <a:pPr marL="628650" lvl="1" indent="-171450"/>
            <a:r>
              <a:rPr lang="en-US" dirty="0"/>
              <a:t>MASSIVE General Attribute blob</a:t>
            </a:r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159445-A1A0-3F96-96EE-756B44CFB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42" y="2345635"/>
            <a:ext cx="3784242" cy="25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9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Office Ticket Cache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/>
              <a:t>Turns out to be a large binary </a:t>
            </a:r>
            <a:r>
              <a:rPr lang="en-US" dirty="0" err="1"/>
              <a:t>plist</a:t>
            </a:r>
            <a:endParaRPr lang="en-US" dirty="0"/>
          </a:p>
          <a:p>
            <a:pPr marL="628650" lvl="1" indent="-171450"/>
            <a:r>
              <a:rPr lang="en-US" dirty="0" err="1"/>
              <a:t>plutil</a:t>
            </a:r>
            <a:r>
              <a:rPr lang="en-US" dirty="0"/>
              <a:t> –convert xml1 </a:t>
            </a:r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D04DA-2F23-C78C-EDD2-FFF72A6D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4" y="1987827"/>
            <a:ext cx="5963139" cy="28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6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Office Ticket Cache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/>
              <a:t>JWT “tickets” for:</a:t>
            </a: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</a:t>
            </a:r>
            <a:r>
              <a:rPr lang="en-US" sz="1050" dirty="0" err="1">
                <a:solidFill>
                  <a:schemeClr val="bg2"/>
                </a:solidFill>
                <a:effectLst/>
                <a:latin typeface="Nunito" pitchFamily="2" charset="77"/>
              </a:rPr>
              <a:t>api.office.net</a:t>
            </a:r>
            <a:endParaRPr lang="en-US" sz="1050" dirty="0">
              <a:solidFill>
                <a:schemeClr val="bg2"/>
              </a:solidFill>
              <a:effectLst/>
              <a:latin typeface="Nunito" pitchFamily="2" charset="77"/>
            </a:endParaRP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</a:t>
            </a:r>
            <a:r>
              <a:rPr lang="en-US" sz="1050" dirty="0" err="1">
                <a:solidFill>
                  <a:schemeClr val="bg2"/>
                </a:solidFill>
                <a:effectLst/>
                <a:latin typeface="Nunito" pitchFamily="2" charset="77"/>
              </a:rPr>
              <a:t>augloop.office.com</a:t>
            </a:r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/v2</a:t>
            </a: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</a:t>
            </a:r>
            <a:r>
              <a:rPr lang="en-US" sz="1050" dirty="0" err="1">
                <a:solidFill>
                  <a:schemeClr val="bg2"/>
                </a:solidFill>
                <a:effectLst/>
                <a:latin typeface="Nunito" pitchFamily="2" charset="77"/>
              </a:rPr>
              <a:t>clients.config.office.net</a:t>
            </a:r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/</a:t>
            </a: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https://dataservice.o365filtering.com/</a:t>
            </a: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</a:t>
            </a:r>
            <a:r>
              <a:rPr lang="en-US" sz="1050" dirty="0" err="1">
                <a:solidFill>
                  <a:schemeClr val="bg2"/>
                </a:solidFill>
                <a:effectLst/>
                <a:latin typeface="Nunito" pitchFamily="2" charset="77"/>
              </a:rPr>
              <a:t>enrichment.osi.office.net</a:t>
            </a:r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/</a:t>
            </a: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</a:t>
            </a:r>
            <a:r>
              <a:rPr lang="en-US" sz="1050" dirty="0" err="1">
                <a:solidFill>
                  <a:schemeClr val="bg2"/>
                </a:solidFill>
                <a:effectLst/>
                <a:latin typeface="Nunito" pitchFamily="2" charset="77"/>
              </a:rPr>
              <a:t>graph.microsoft.com</a:t>
            </a:r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/</a:t>
            </a: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</a:t>
            </a:r>
            <a:r>
              <a:rPr lang="en-US" sz="1050" dirty="0" err="1">
                <a:solidFill>
                  <a:schemeClr val="bg2"/>
                </a:solidFill>
                <a:effectLst/>
                <a:latin typeface="Nunito" pitchFamily="2" charset="77"/>
              </a:rPr>
              <a:t>messaging.engagement.office.com</a:t>
            </a:r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/*</a:t>
            </a: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</a:t>
            </a:r>
            <a:r>
              <a:rPr lang="en-US" sz="1050" dirty="0" err="1">
                <a:solidFill>
                  <a:schemeClr val="bg2"/>
                </a:solidFill>
                <a:effectLst/>
                <a:latin typeface="Nunito" pitchFamily="2" charset="77"/>
              </a:rPr>
              <a:t>outlook.office.com</a:t>
            </a:r>
            <a:endParaRPr lang="en-US" sz="1050" dirty="0">
              <a:solidFill>
                <a:schemeClr val="bg2"/>
              </a:solidFill>
              <a:effectLst/>
              <a:latin typeface="Nunito" pitchFamily="2" charset="77"/>
            </a:endParaRP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https://outlook.office365.com/</a:t>
            </a: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</a:t>
            </a:r>
            <a:r>
              <a:rPr lang="en-US" sz="1050" dirty="0" err="1">
                <a:solidFill>
                  <a:schemeClr val="bg2"/>
                </a:solidFill>
                <a:effectLst/>
                <a:latin typeface="Nunito" pitchFamily="2" charset="77"/>
              </a:rPr>
              <a:t>pptsgs.officeapps.live.com</a:t>
            </a:r>
            <a:endParaRPr lang="en-US" sz="1050" dirty="0">
              <a:solidFill>
                <a:schemeClr val="bg2"/>
              </a:solidFill>
              <a:effectLst/>
              <a:latin typeface="Nunito" pitchFamily="2" charset="77"/>
            </a:endParaRPr>
          </a:p>
          <a:p>
            <a:pPr marL="628650" lvl="1" indent="-171450"/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https://</a:t>
            </a:r>
            <a:r>
              <a:rPr lang="en-US" sz="1050" dirty="0" err="1">
                <a:solidFill>
                  <a:schemeClr val="bg2"/>
                </a:solidFill>
                <a:effectLst/>
                <a:latin typeface="Nunito" pitchFamily="2" charset="77"/>
              </a:rPr>
              <a:t>presence.teams.microsoft.com</a:t>
            </a:r>
            <a:r>
              <a:rPr lang="en-US" sz="1050" dirty="0">
                <a:solidFill>
                  <a:schemeClr val="bg2"/>
                </a:solidFill>
                <a:effectLst/>
                <a:latin typeface="Nunito" pitchFamily="2" charset="77"/>
              </a:rPr>
              <a:t>/</a:t>
            </a:r>
            <a:endParaRPr lang="en-US" dirty="0">
              <a:latin typeface="Nunito" pitchFamily="2" charset="77"/>
            </a:endParaRPr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29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/>
              <a:t>ffice365.com JWT Scope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262393" y="1271599"/>
            <a:ext cx="7076661" cy="3451475"/>
          </a:xfrm>
          <a:prstGeom prst="rect">
            <a:avLst/>
          </a:prstGeom>
        </p:spPr>
        <p:txBody>
          <a:bodyPr spcFirstLastPara="1" wrap="square" lIns="0" tIns="0" rIns="0" bIns="0" numCol="3" anchor="t" anchorCtr="0">
            <a:noAutofit/>
          </a:bodyPr>
          <a:lstStyle/>
          <a:p>
            <a:pPr marL="171450" indent="-171450"/>
            <a:r>
              <a:rPr lang="en-US" sz="1200" dirty="0" err="1">
                <a:latin typeface="Nunito" pitchFamily="2" charset="77"/>
              </a:rPr>
              <a:t>Calendars.ReadWrite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Calendars.ReadWrite.Shared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Contacts.ReadWrite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Contacts.ReadWrite.Shared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EAS.AccessAsUser.All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EopPolicySync.AccessAsUser.All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EopPsorWs.AccessAsUser.All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EWS.AccessAsUser.All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solidFill>
                  <a:srgbClr val="C00000"/>
                </a:solidFill>
                <a:latin typeface="Nunito" pitchFamily="2" charset="77"/>
              </a:rPr>
              <a:t>Files.ReadWrite.All</a:t>
            </a:r>
            <a:endParaRPr lang="en-US" sz="1200" dirty="0">
              <a:solidFill>
                <a:srgbClr val="C00000"/>
              </a:solidFill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Files.ReadWrite.Shared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Group.ReadWrite.All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solidFill>
                  <a:srgbClr val="C00000"/>
                </a:solidFill>
                <a:latin typeface="Nunito" pitchFamily="2" charset="77"/>
              </a:rPr>
              <a:t>Mail.ReadWrite</a:t>
            </a:r>
            <a:endParaRPr lang="en-US" sz="1200" dirty="0">
              <a:solidFill>
                <a:srgbClr val="C00000"/>
              </a:solidFill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Mail.ReadWrite.Shared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Mail.Send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Mail.Send.Shared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MailboxSettings.ReadWrite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MapiHttp.AccessAsUser.All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MessageReaction-Internal.Update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Notes.Read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Notes.ReadWrite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Oab.AccessAsUser.All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OutlookService.AccessAsUser.All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solidFill>
                  <a:srgbClr val="C00000"/>
                </a:solidFill>
                <a:latin typeface="Nunito" pitchFamily="2" charset="77"/>
              </a:rPr>
              <a:t>OWA.AccessAsUser.All</a:t>
            </a:r>
            <a:endParaRPr lang="en-US" sz="1200" dirty="0">
              <a:solidFill>
                <a:srgbClr val="C00000"/>
              </a:solidFill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People.Read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People.ReadWrite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Place.Read.All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Privilege.ELT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Signals.Read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Signals.ReadWrite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SubstrateSearch-Internal.ReadWrite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Tags.ReadWrite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Tasks.ReadWrite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Tasks.ReadWrite.Shared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Todo-Internal.ReadWrite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User.ReadBasic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User.ReadBasic.All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 err="1">
                <a:latin typeface="Nunito" pitchFamily="2" charset="77"/>
              </a:rPr>
              <a:t>user_impersonation</a:t>
            </a:r>
            <a:endParaRPr lang="en-US" sz="1200" dirty="0">
              <a:latin typeface="Nunito" pitchFamily="2" charset="77"/>
            </a:endParaRPr>
          </a:p>
          <a:p>
            <a:pPr marL="171450" indent="-171450"/>
            <a:r>
              <a:rPr lang="en-US" sz="1200" dirty="0">
                <a:latin typeface="Nunito" pitchFamily="2" charset="77"/>
              </a:rPr>
              <a:t>User-</a:t>
            </a:r>
            <a:r>
              <a:rPr lang="en-US" sz="1200" dirty="0" err="1">
                <a:latin typeface="Nunito" pitchFamily="2" charset="77"/>
              </a:rPr>
              <a:t>Internal.ReadWrite</a:t>
            </a:r>
            <a:endParaRPr lang="en-US" sz="1200" dirty="0">
              <a:latin typeface="Nunito" pitchFamily="2" charset="77"/>
            </a:endParaRPr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6056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Office Ticket Cache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>
                <a:latin typeface="Nunito" pitchFamily="2" charset="77"/>
              </a:rPr>
              <a:t>ACLs – Locked down to Microsoft Outlook</a:t>
            </a:r>
          </a:p>
          <a:p>
            <a:pPr marL="628650" lvl="1" indent="-171450"/>
            <a:r>
              <a:rPr lang="en-US" dirty="0">
                <a:latin typeface="Nunito" pitchFamily="2" charset="77"/>
              </a:rPr>
              <a:t>What’s stored in the keychain entry then?</a:t>
            </a:r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28B15F-CFA4-E232-C00F-92F01729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7" y="2008734"/>
            <a:ext cx="6652532" cy="28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7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1.</a:t>
            </a:r>
            <a:endParaRPr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macOS Keychain?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734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 Office Ticket Cache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dirty="0">
                <a:latin typeface="Nunito" pitchFamily="2" charset="77"/>
              </a:rPr>
              <a:t>Dump the entry with </a:t>
            </a:r>
            <a:r>
              <a:rPr lang="en-US" b="1" dirty="0">
                <a:latin typeface="Nunito" pitchFamily="2" charset="77"/>
              </a:rPr>
              <a:t>security</a:t>
            </a:r>
            <a:r>
              <a:rPr lang="en-US" dirty="0">
                <a:latin typeface="Nunito" pitchFamily="2" charset="77"/>
              </a:rPr>
              <a:t> tooling</a:t>
            </a:r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D6E72-8E4E-80FE-C6F1-9B3492F9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2" y="1578041"/>
            <a:ext cx="5619585" cy="28385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9FFA18-79ED-E6E1-C0CA-0F73075942EA}"/>
              </a:ext>
            </a:extLst>
          </p:cNvPr>
          <p:cNvSpPr/>
          <p:nvPr/>
        </p:nvSpPr>
        <p:spPr>
          <a:xfrm>
            <a:off x="548124" y="4261899"/>
            <a:ext cx="2083758" cy="22263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282210-93A3-479F-4258-581E7D02D3B3}"/>
              </a:ext>
            </a:extLst>
          </p:cNvPr>
          <p:cNvSpPr/>
          <p:nvPr/>
        </p:nvSpPr>
        <p:spPr>
          <a:xfrm>
            <a:off x="3896139" y="4110824"/>
            <a:ext cx="2600077" cy="7712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IT’S EMPTY!!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F49E7E-456F-C729-D04C-042DE3EC98A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2631882" y="4373218"/>
            <a:ext cx="1264257" cy="12324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32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5.</a:t>
            </a:r>
            <a:endParaRPr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Keychain Goodies</a:t>
            </a:r>
            <a:endParaRPr dirty="0"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Slack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89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Slack App Keychain Entries</a:t>
            </a:r>
            <a:endParaRPr dirty="0"/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0B06D-D0B9-62CF-E631-DAA4FA41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63" y="989425"/>
            <a:ext cx="4165158" cy="407204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675DFF-0B2B-C583-FA81-B1E487B262F7}"/>
              </a:ext>
            </a:extLst>
          </p:cNvPr>
          <p:cNvSpPr/>
          <p:nvPr/>
        </p:nvSpPr>
        <p:spPr>
          <a:xfrm>
            <a:off x="476563" y="3212327"/>
            <a:ext cx="4230609" cy="63610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2E9526-BF16-4BD4-6D94-7F3C073EDF40}"/>
              </a:ext>
            </a:extLst>
          </p:cNvPr>
          <p:cNvSpPr/>
          <p:nvPr/>
        </p:nvSpPr>
        <p:spPr>
          <a:xfrm>
            <a:off x="411112" y="4851674"/>
            <a:ext cx="2896631" cy="25227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DD502E-9E05-3CC7-87A4-F372324E4B8E}"/>
              </a:ext>
            </a:extLst>
          </p:cNvPr>
          <p:cNvSpPr/>
          <p:nvPr/>
        </p:nvSpPr>
        <p:spPr>
          <a:xfrm>
            <a:off x="4890051" y="4412974"/>
            <a:ext cx="2896631" cy="69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PartitionID</a:t>
            </a:r>
            <a:r>
              <a:rPr lang="en-US" dirty="0"/>
              <a:t> with </a:t>
            </a:r>
            <a:r>
              <a:rPr lang="en-US" dirty="0" err="1"/>
              <a:t>teamID</a:t>
            </a:r>
            <a:r>
              <a:rPr lang="en-US" dirty="0"/>
              <a:t> requirements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0203F6-6EAE-F43F-2D30-FF0322C7E437}"/>
              </a:ext>
            </a:extLst>
          </p:cNvPr>
          <p:cNvSpPr/>
          <p:nvPr/>
        </p:nvSpPr>
        <p:spPr>
          <a:xfrm>
            <a:off x="4947035" y="1753880"/>
            <a:ext cx="2896631" cy="69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Trusted Application with requirement string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35136-4806-7AAA-0F67-CBFAEBD12F08}"/>
              </a:ext>
            </a:extLst>
          </p:cNvPr>
          <p:cNvCxnSpPr>
            <a:stCxn id="8" idx="1"/>
            <a:endCxn id="4" idx="0"/>
          </p:cNvCxnSpPr>
          <p:nvPr/>
        </p:nvCxnSpPr>
        <p:spPr>
          <a:xfrm flipH="1">
            <a:off x="2591868" y="2100876"/>
            <a:ext cx="2355167" cy="11114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ECE2E-9269-43EF-C9DB-555CE2A268D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307743" y="4759970"/>
            <a:ext cx="1582308" cy="217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6FB04B3-31DD-8ABC-3811-369421B6538B}"/>
              </a:ext>
            </a:extLst>
          </p:cNvPr>
          <p:cNvSpPr/>
          <p:nvPr/>
        </p:nvSpPr>
        <p:spPr>
          <a:xfrm>
            <a:off x="1486894" y="4079019"/>
            <a:ext cx="1574358" cy="25228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51D70F-52CB-5227-A002-5BA6378CABF0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3061252" y="3848431"/>
            <a:ext cx="1885783" cy="3567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5FCFBCA-17E3-01C4-5DC8-998D59640814}"/>
              </a:ext>
            </a:extLst>
          </p:cNvPr>
          <p:cNvSpPr/>
          <p:nvPr/>
        </p:nvSpPr>
        <p:spPr>
          <a:xfrm>
            <a:off x="4947035" y="3494079"/>
            <a:ext cx="2115305" cy="708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Authorizations we want</a:t>
            </a:r>
          </a:p>
        </p:txBody>
      </p:sp>
    </p:spTree>
    <p:extLst>
      <p:ext uri="{BB962C8B-B14F-4D97-AF65-F5344CB8AC3E}">
        <p14:creationId xmlns:p14="http://schemas.microsoft.com/office/powerpoint/2010/main" val="1698940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Slack App Hijacks</a:t>
            </a:r>
            <a:endParaRPr dirty="0"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dirty="0"/>
              <a:t>Current application is hardened</a:t>
            </a:r>
          </a:p>
          <a:p>
            <a:pPr marL="533400" lvl="1" indent="0">
              <a:buClr>
                <a:schemeClr val="accent4"/>
              </a:buClr>
              <a:buNone/>
            </a:pPr>
            <a:endParaRPr sz="1400" dirty="0"/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DE455-BC28-407B-C9CF-9DC90141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1" y="1689764"/>
            <a:ext cx="6096663" cy="809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DB6F22-26B9-EA6F-6B04-3ED6FFE4D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1" y="2613302"/>
            <a:ext cx="3737224" cy="223837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F5C1B0-D118-8ADC-87B3-A8719397B454}"/>
              </a:ext>
            </a:extLst>
          </p:cNvPr>
          <p:cNvSpPr/>
          <p:nvPr/>
        </p:nvSpPr>
        <p:spPr>
          <a:xfrm>
            <a:off x="4521988" y="2917783"/>
            <a:ext cx="2193237" cy="154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vulnerable entitlements for malicious </a:t>
            </a:r>
            <a:r>
              <a:rPr lang="en-US" dirty="0" err="1"/>
              <a:t>dylibs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30DF39-A9E1-9E38-A34D-417761E0803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06525" y="3689641"/>
            <a:ext cx="10154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7A0677-9C36-D2D7-0105-64D802897612}"/>
              </a:ext>
            </a:extLst>
          </p:cNvPr>
          <p:cNvSpPr/>
          <p:nvPr/>
        </p:nvSpPr>
        <p:spPr>
          <a:xfrm>
            <a:off x="2393343" y="2179447"/>
            <a:ext cx="2687539" cy="25228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Slack App Hijacks</a:t>
            </a:r>
            <a:endParaRPr dirty="0"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dirty="0"/>
              <a:t>Hijack execution of existing app</a:t>
            </a:r>
          </a:p>
          <a:p>
            <a:pPr lvl="1">
              <a:buClr>
                <a:schemeClr val="accent4"/>
              </a:buClr>
            </a:pPr>
            <a:r>
              <a:rPr lang="en" dirty="0"/>
              <a:t>Not easy </a:t>
            </a:r>
            <a:r>
              <a:rPr lang="en" dirty="0">
                <a:sym typeface="Wingdings" pitchFamily="2" charset="2"/>
              </a:rPr>
              <a:t></a:t>
            </a:r>
            <a:endParaRPr lang="en" dirty="0"/>
          </a:p>
          <a:p>
            <a:pPr>
              <a:buClr>
                <a:schemeClr val="accent4"/>
              </a:buClr>
            </a:pPr>
            <a:r>
              <a:rPr lang="en" dirty="0"/>
              <a:t>Download older version of app </a:t>
            </a:r>
          </a:p>
          <a:p>
            <a:pPr lvl="1">
              <a:buClr>
                <a:schemeClr val="accent4"/>
              </a:buClr>
            </a:pPr>
            <a:r>
              <a:rPr lang="en-US" sz="1400" dirty="0"/>
              <a:t>https://</a:t>
            </a:r>
            <a:r>
              <a:rPr lang="en-US" sz="1400" dirty="0" err="1"/>
              <a:t>www.macupdate.com</a:t>
            </a:r>
            <a:r>
              <a:rPr lang="en-US" sz="1400" dirty="0"/>
              <a:t>/app/mac/50617/slack/old-versions</a:t>
            </a:r>
            <a:r>
              <a:rPr lang="en" sz="1400" dirty="0"/>
              <a:t> </a:t>
            </a:r>
          </a:p>
          <a:p>
            <a:pPr lvl="1">
              <a:buClr>
                <a:schemeClr val="accent4"/>
              </a:buClr>
            </a:pPr>
            <a:endParaRPr sz="1400" dirty="0"/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E5770C-DE07-32DA-FF24-C98891E2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89" y="3040079"/>
            <a:ext cx="4373218" cy="18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9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Slack App Hijacks</a:t>
            </a:r>
            <a:endParaRPr dirty="0"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dirty="0"/>
              <a:t>Bad signing / entitlements - abusable</a:t>
            </a:r>
          </a:p>
          <a:p>
            <a:pPr lvl="1">
              <a:buClr>
                <a:schemeClr val="accent4"/>
              </a:buClr>
            </a:pPr>
            <a:r>
              <a:rPr lang="en" sz="1200" dirty="0"/>
              <a:t>DYLD_INSERT_LIBRARIES FTW</a:t>
            </a:r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B3247-FEA3-4305-209C-985AF75D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83" y="2087843"/>
            <a:ext cx="5969442" cy="298150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8AFFB8-C684-6D99-2F0A-15B0FE518184}"/>
              </a:ext>
            </a:extLst>
          </p:cNvPr>
          <p:cNvSpPr/>
          <p:nvPr/>
        </p:nvSpPr>
        <p:spPr>
          <a:xfrm>
            <a:off x="2478173" y="2071906"/>
            <a:ext cx="2981739" cy="17688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832C52-9346-7A32-9F49-6E6DD96060B9}"/>
              </a:ext>
            </a:extLst>
          </p:cNvPr>
          <p:cNvSpPr/>
          <p:nvPr/>
        </p:nvSpPr>
        <p:spPr>
          <a:xfrm>
            <a:off x="2688866" y="2571750"/>
            <a:ext cx="1095955" cy="23799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50686C-D5DF-E5C3-F7C3-C28555695A24}"/>
              </a:ext>
            </a:extLst>
          </p:cNvPr>
          <p:cNvSpPr/>
          <p:nvPr/>
        </p:nvSpPr>
        <p:spPr>
          <a:xfrm>
            <a:off x="745783" y="3991556"/>
            <a:ext cx="4851936" cy="8597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09929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Slack App Hijacks</a:t>
            </a:r>
            <a:endParaRPr dirty="0"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-US" sz="1600" dirty="0"/>
              <a:t>Code Requirements from new and old applications match</a:t>
            </a:r>
          </a:p>
          <a:p>
            <a:pPr lvl="1">
              <a:buClr>
                <a:schemeClr val="accent4"/>
              </a:buClr>
            </a:pPr>
            <a:r>
              <a:rPr lang="en-US" sz="1600" dirty="0"/>
              <a:t>Current Slack</a:t>
            </a:r>
          </a:p>
          <a:p>
            <a:pPr lvl="1">
              <a:buClr>
                <a:schemeClr val="accent4"/>
              </a:buClr>
            </a:pPr>
            <a:endParaRPr lang="en-US" sz="1600" dirty="0"/>
          </a:p>
          <a:p>
            <a:pPr lvl="1">
              <a:buClr>
                <a:schemeClr val="accent4"/>
              </a:buClr>
            </a:pPr>
            <a:endParaRPr lang="en-US" sz="1600" dirty="0"/>
          </a:p>
          <a:p>
            <a:pPr lvl="1">
              <a:buClr>
                <a:schemeClr val="accent4"/>
              </a:buClr>
            </a:pPr>
            <a:r>
              <a:rPr lang="en-US" sz="1600" dirty="0"/>
              <a:t>Old Slack</a:t>
            </a:r>
            <a:endParaRPr sz="1600" dirty="0"/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AE75F-4B47-2DF6-0830-2F6C8A40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42"/>
          <a:stretch/>
        </p:blipFill>
        <p:spPr>
          <a:xfrm>
            <a:off x="264380" y="3120106"/>
            <a:ext cx="7194484" cy="613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23155D-675C-09B5-1D55-F2B522DD2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80" y="1958065"/>
            <a:ext cx="7772400" cy="7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68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Slack App Hijacks</a:t>
            </a:r>
            <a:endParaRPr dirty="0"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441072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4"/>
              </a:buClr>
            </a:pPr>
            <a:r>
              <a:rPr lang="en" sz="2000" dirty="0"/>
              <a:t>Don’t need to run from /Applications/</a:t>
            </a:r>
            <a:r>
              <a:rPr lang="en" sz="2000" dirty="0" err="1"/>
              <a:t>Slack.app</a:t>
            </a:r>
            <a:endParaRPr lang="en" sz="2000" dirty="0"/>
          </a:p>
          <a:p>
            <a:pPr lvl="1">
              <a:buClr>
                <a:schemeClr val="accent4"/>
              </a:buClr>
            </a:pPr>
            <a:r>
              <a:rPr lang="en" sz="2000" dirty="0"/>
              <a:t>Just need to match requirements string and </a:t>
            </a:r>
            <a:r>
              <a:rPr lang="en" sz="2000" dirty="0" err="1"/>
              <a:t>PartitionID</a:t>
            </a:r>
            <a:endParaRPr lang="en" sz="2000" dirty="0"/>
          </a:p>
          <a:p>
            <a:pPr>
              <a:buClr>
                <a:schemeClr val="accent4"/>
              </a:buClr>
            </a:pPr>
            <a:r>
              <a:rPr lang="en" sz="2000" dirty="0"/>
              <a:t>Mount old Slack in /Volumes/Slack</a:t>
            </a:r>
          </a:p>
          <a:p>
            <a:pPr>
              <a:buClr>
                <a:schemeClr val="accent4"/>
              </a:buClr>
            </a:pPr>
            <a:r>
              <a:rPr lang="en" sz="2000" dirty="0"/>
              <a:t>Use DYLD_INSERT_LIBRARIES to load our </a:t>
            </a:r>
            <a:r>
              <a:rPr lang="en" sz="2000" dirty="0" err="1"/>
              <a:t>Dylib</a:t>
            </a:r>
            <a:endParaRPr lang="en" sz="2000" dirty="0"/>
          </a:p>
          <a:p>
            <a:pPr>
              <a:buClr>
                <a:schemeClr val="accent4"/>
              </a:buClr>
            </a:pPr>
            <a:r>
              <a:rPr lang="en" sz="2000" dirty="0"/>
              <a:t>Execute our </a:t>
            </a:r>
            <a:r>
              <a:rPr lang="en" sz="2000" dirty="0" err="1"/>
              <a:t>LockSmith</a:t>
            </a:r>
            <a:r>
              <a:rPr lang="en" sz="2000" dirty="0"/>
              <a:t> code in the constructor</a:t>
            </a:r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470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5.</a:t>
            </a:r>
            <a:endParaRPr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Keychain Goodies</a:t>
            </a:r>
            <a:endParaRPr dirty="0"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dirty="0" err="1">
                <a:solidFill>
                  <a:schemeClr val="accent3"/>
                </a:solidFill>
              </a:rPr>
              <a:t>omputer</a:t>
            </a:r>
            <a:r>
              <a:rPr lang="en" dirty="0">
                <a:solidFill>
                  <a:schemeClr val="accent3"/>
                </a:solidFill>
              </a:rPr>
              <a:t>$ &amp; </a:t>
            </a:r>
            <a:r>
              <a:rPr lang="en" dirty="0" err="1">
                <a:solidFill>
                  <a:schemeClr val="accent3"/>
                </a:solidFill>
              </a:rPr>
              <a:t>com.apple</a:t>
            </a:r>
            <a:r>
              <a:rPr lang="en" dirty="0">
                <a:solidFill>
                  <a:schemeClr val="accent3"/>
                </a:solidFill>
              </a:rPr>
              <a:t>.</a:t>
            </a:r>
            <a:r>
              <a:rPr lang="en-US" dirty="0">
                <a:solidFill>
                  <a:schemeClr val="accent3"/>
                </a:solidFill>
              </a:rPr>
              <a:t>k</a:t>
            </a:r>
            <a:r>
              <a:rPr lang="en" dirty="0" err="1">
                <a:solidFill>
                  <a:schemeClr val="accent3"/>
                </a:solidFill>
              </a:rPr>
              <a:t>erberos.kdc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69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Computer$ when AD joined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" name="Google Shape;244;p16">
            <a:extLst>
              <a:ext uri="{FF2B5EF4-FFF2-40B4-BE49-F238E27FC236}">
                <a16:creationId xmlns:a16="http://schemas.microsoft.com/office/drawing/2014/main" id="{C70A2209-0249-6409-9A29-F15D4C25710C}"/>
              </a:ext>
            </a:extLst>
          </p:cNvPr>
          <p:cNvSpPr txBox="1">
            <a:spLocks/>
          </p:cNvSpPr>
          <p:nvPr/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dirty="0">
                <a:solidFill>
                  <a:schemeClr val="tx1"/>
                </a:solidFill>
                <a:latin typeface="Nunito" pitchFamily="2" charset="77"/>
              </a:rPr>
              <a:t>Can’t always get contents of ACL entries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046ED-A5D1-9ABB-D00A-F6F2359D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3" y="1599282"/>
            <a:ext cx="4167218" cy="31820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59AD879-E6C5-A925-353B-66AA0D3CF05A}"/>
              </a:ext>
            </a:extLst>
          </p:cNvPr>
          <p:cNvSpPr/>
          <p:nvPr/>
        </p:nvSpPr>
        <p:spPr>
          <a:xfrm>
            <a:off x="724829" y="3179170"/>
            <a:ext cx="1940313" cy="27320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69C038-ED3E-EFFB-19B6-45EBC3CB78F9}"/>
              </a:ext>
            </a:extLst>
          </p:cNvPr>
          <p:cNvSpPr/>
          <p:nvPr/>
        </p:nvSpPr>
        <p:spPr>
          <a:xfrm>
            <a:off x="1741449" y="3911433"/>
            <a:ext cx="1940313" cy="27320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2BB71F-72C2-BC7A-2DDB-99731CEFF4B4}"/>
              </a:ext>
            </a:extLst>
          </p:cNvPr>
          <p:cNvSpPr/>
          <p:nvPr/>
        </p:nvSpPr>
        <p:spPr>
          <a:xfrm>
            <a:off x="4887972" y="3108546"/>
            <a:ext cx="1940313" cy="273205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Suspiciously broad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1A8F03-0BD8-D4C1-8020-F6628F9372B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665142" y="3245149"/>
            <a:ext cx="2222830" cy="706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8BDE3C-0025-3693-22CD-23171B43A665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flipH="1">
            <a:off x="2711606" y="3245149"/>
            <a:ext cx="2176366" cy="666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10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4B633-C6F4-0F87-897C-9B35B87DC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2" y="267541"/>
            <a:ext cx="6583879" cy="310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E34AD-C854-4855-4FAD-152B5FBE3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442" y="3122847"/>
            <a:ext cx="3391184" cy="1850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1FF581-68D4-4625-3ED3-2E734BE75F50}"/>
              </a:ext>
            </a:extLst>
          </p:cNvPr>
          <p:cNvSpPr txBox="1"/>
          <p:nvPr/>
        </p:nvSpPr>
        <p:spPr>
          <a:xfrm>
            <a:off x="1921121" y="4912668"/>
            <a:ext cx="385915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</a:rPr>
              <a:t>https://</a:t>
            </a:r>
            <a:r>
              <a:rPr lang="en-US" sz="900" dirty="0" err="1">
                <a:solidFill>
                  <a:schemeClr val="tx1"/>
                </a:solidFill>
              </a:rPr>
              <a:t>developer.apple.com</a:t>
            </a:r>
            <a:r>
              <a:rPr lang="en-US" sz="900" dirty="0">
                <a:solidFill>
                  <a:schemeClr val="tx1"/>
                </a:solidFill>
              </a:rPr>
              <a:t>/documentation/security/</a:t>
            </a:r>
            <a:r>
              <a:rPr lang="en-US" sz="900" dirty="0" err="1">
                <a:solidFill>
                  <a:schemeClr val="tx1"/>
                </a:solidFill>
              </a:rPr>
              <a:t>keychain_services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89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Computer$ when AD joined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" name="Google Shape;244;p16">
            <a:extLst>
              <a:ext uri="{FF2B5EF4-FFF2-40B4-BE49-F238E27FC236}">
                <a16:creationId xmlns:a16="http://schemas.microsoft.com/office/drawing/2014/main" id="{C70A2209-0249-6409-9A29-F15D4C25710C}"/>
              </a:ext>
            </a:extLst>
          </p:cNvPr>
          <p:cNvSpPr txBox="1">
            <a:spLocks/>
          </p:cNvSpPr>
          <p:nvPr/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dirty="0">
                <a:solidFill>
                  <a:schemeClr val="tx1"/>
                </a:solidFill>
                <a:latin typeface="Nunito" pitchFamily="2" charset="77"/>
              </a:rPr>
              <a:t>As a standard user, can’t get the plaintext password without prompting</a:t>
            </a: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endParaRPr lang="en-US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dirty="0">
                <a:solidFill>
                  <a:schemeClr val="tx1"/>
                </a:solidFill>
                <a:latin typeface="Nunito" pitchFamily="2" charset="77"/>
              </a:rPr>
              <a:t>As root, can get the plaintext password without prompting</a:t>
            </a: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endParaRPr lang="en-US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endParaRPr lang="en-US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endParaRPr lang="en-US" dirty="0">
              <a:solidFill>
                <a:schemeClr val="tx1"/>
              </a:solidFill>
              <a:latin typeface="Nunito" pitchFamily="2" charset="77"/>
            </a:endParaRPr>
          </a:p>
          <a:p>
            <a:pPr marL="101600">
              <a:buClr>
                <a:schemeClr val="accent4"/>
              </a:buClr>
              <a:buSzPts val="2000"/>
            </a:pPr>
            <a:endParaRPr lang="en-US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endParaRPr lang="en-US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dirty="0">
                <a:solidFill>
                  <a:schemeClr val="tx1"/>
                </a:solidFill>
                <a:latin typeface="Nunito" pitchFamily="2" charset="77"/>
              </a:rPr>
              <a:t>Owner type 0x101 means the </a:t>
            </a:r>
            <a:r>
              <a:rPr lang="en-US" dirty="0" err="1">
                <a:solidFill>
                  <a:schemeClr val="tx1"/>
                </a:solidFill>
                <a:latin typeface="Nunito" pitchFamily="2" charset="77"/>
              </a:rPr>
              <a:t>userID</a:t>
            </a:r>
            <a:r>
              <a:rPr lang="en-US" dirty="0">
                <a:solidFill>
                  <a:schemeClr val="tx1"/>
                </a:solidFill>
                <a:latin typeface="Nunito" pitchFamily="2" charset="77"/>
              </a:rPr>
              <a:t> must match (0 in this case) and that root should be treated as a normal user account</a:t>
            </a: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endParaRPr lang="en-US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dirty="0">
                <a:solidFill>
                  <a:schemeClr val="tx1"/>
                </a:solidFill>
                <a:latin typeface="Nunito" pitchFamily="2" charset="77"/>
              </a:rPr>
              <a:t>This is expected* – normal users shouldn’t get computer$</a:t>
            </a:r>
          </a:p>
          <a:p>
            <a:pPr marL="457200" lvl="8" indent="-355600">
              <a:buClr>
                <a:schemeClr val="accent4"/>
              </a:buClr>
              <a:buSzPts val="2000"/>
              <a:buFont typeface="Arial"/>
              <a:buChar char="➜"/>
            </a:pPr>
            <a:endParaRPr lang="en-US" dirty="0">
              <a:solidFill>
                <a:schemeClr val="tx1"/>
              </a:solidFill>
              <a:latin typeface="Nunit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95879-15E0-1BFC-845B-98FAECADF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85" b="50240"/>
          <a:stretch/>
        </p:blipFill>
        <p:spPr>
          <a:xfrm>
            <a:off x="332706" y="1987736"/>
            <a:ext cx="6597938" cy="8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0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Computer$ when AD joined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" name="Google Shape;244;p16">
            <a:extLst>
              <a:ext uri="{FF2B5EF4-FFF2-40B4-BE49-F238E27FC236}">
                <a16:creationId xmlns:a16="http://schemas.microsoft.com/office/drawing/2014/main" id="{C70A2209-0249-6409-9A29-F15D4C25710C}"/>
              </a:ext>
            </a:extLst>
          </p:cNvPr>
          <p:cNvSpPr txBox="1">
            <a:spLocks/>
          </p:cNvSpPr>
          <p:nvPr/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dirty="0">
                <a:solidFill>
                  <a:schemeClr val="tx1"/>
                </a:solidFill>
                <a:latin typeface="Nunito" pitchFamily="2" charset="77"/>
              </a:rPr>
              <a:t>Looking at the same data in the Keychain Access application shows a different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25320-9EE7-C0C1-9ABC-1A82336B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82" y="1798665"/>
            <a:ext cx="4529750" cy="29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57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Computer$ when AD joined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" name="Google Shape;244;p16">
            <a:extLst>
              <a:ext uri="{FF2B5EF4-FFF2-40B4-BE49-F238E27FC236}">
                <a16:creationId xmlns:a16="http://schemas.microsoft.com/office/drawing/2014/main" id="{C70A2209-0249-6409-9A29-F15D4C25710C}"/>
              </a:ext>
            </a:extLst>
          </p:cNvPr>
          <p:cNvSpPr txBox="1">
            <a:spLocks/>
          </p:cNvSpPr>
          <p:nvPr/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dirty="0">
                <a:solidFill>
                  <a:schemeClr val="tx1"/>
                </a:solidFill>
                <a:latin typeface="Nunito" pitchFamily="2" charset="77"/>
              </a:rPr>
              <a:t>If we toggle the “All applications” default access to “no applications” and back again, then save the entry, the ACLs change</a:t>
            </a:r>
          </a:p>
          <a:p>
            <a:pPr marL="457200" indent="-355600">
              <a:buClr>
                <a:schemeClr val="accent4"/>
              </a:buClr>
              <a:buSzPts val="2000"/>
              <a:buFont typeface="Arial"/>
              <a:buChar char="➜"/>
            </a:pPr>
            <a:endParaRPr lang="en-US" dirty="0">
              <a:solidFill>
                <a:schemeClr val="tx1"/>
              </a:solidFill>
              <a:latin typeface="Nunit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BCA53-7671-5F0C-042C-1FA5838C2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6"/>
          <a:stretch/>
        </p:blipFill>
        <p:spPr>
          <a:xfrm>
            <a:off x="569390" y="1703760"/>
            <a:ext cx="4185999" cy="310882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D21A45-5B6E-1671-C356-387802CDEE5F}"/>
              </a:ext>
            </a:extLst>
          </p:cNvPr>
          <p:cNvSpPr/>
          <p:nvPr/>
        </p:nvSpPr>
        <p:spPr>
          <a:xfrm>
            <a:off x="988831" y="3588489"/>
            <a:ext cx="2897372" cy="6166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15CB12-5C77-BC4E-A310-47D96B4E712C}"/>
              </a:ext>
            </a:extLst>
          </p:cNvPr>
          <p:cNvSpPr/>
          <p:nvPr/>
        </p:nvSpPr>
        <p:spPr>
          <a:xfrm>
            <a:off x="4875028" y="2606926"/>
            <a:ext cx="1945758" cy="1302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Also, now standard users can export secret without prompting!</a:t>
            </a:r>
          </a:p>
        </p:txBody>
      </p:sp>
    </p:spTree>
    <p:extLst>
      <p:ext uri="{BB962C8B-B14F-4D97-AF65-F5344CB8AC3E}">
        <p14:creationId xmlns:p14="http://schemas.microsoft.com/office/powerpoint/2010/main" val="2340639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com.apple</a:t>
            </a:r>
            <a:r>
              <a:rPr lang="en" dirty="0"/>
              <a:t>.</a:t>
            </a:r>
            <a:r>
              <a:rPr lang="en-US" dirty="0"/>
              <a:t>k</a:t>
            </a:r>
            <a:r>
              <a:rPr lang="en" dirty="0" err="1"/>
              <a:t>erberos.kdc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44C97B-3EFB-D5D1-B821-6C2B232B6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4"/>
              </a:buClr>
              <a:buFont typeface="Arial"/>
              <a:buChar char="➜"/>
            </a:pPr>
            <a:r>
              <a:rPr lang="en-US" sz="1400" dirty="0" err="1">
                <a:solidFill>
                  <a:schemeClr val="tx1"/>
                </a:solidFill>
                <a:latin typeface="Nunito" pitchFamily="2" charset="77"/>
              </a:rPr>
              <a:t>com.apple.kerberos.kdc</a:t>
            </a: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Nunito" pitchFamily="2" charset="77"/>
              </a:rPr>
              <a:t>PrivateKey</a:t>
            </a: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 has the same issue as computer$</a:t>
            </a:r>
          </a:p>
          <a:p>
            <a:endParaRPr lang="en-US"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08DC0B-402C-1B56-2442-9500B422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0" y="1554160"/>
            <a:ext cx="5342860" cy="329751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DA0FA4-E101-C084-A12C-CE225AB11182}"/>
              </a:ext>
            </a:extLst>
          </p:cNvPr>
          <p:cNvSpPr/>
          <p:nvPr/>
        </p:nvSpPr>
        <p:spPr>
          <a:xfrm>
            <a:off x="1233377" y="4284921"/>
            <a:ext cx="2721935" cy="5667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E8E29B-F767-E99C-8A7D-D88C43D130A2}"/>
              </a:ext>
            </a:extLst>
          </p:cNvPr>
          <p:cNvSpPr/>
          <p:nvPr/>
        </p:nvSpPr>
        <p:spPr>
          <a:xfrm>
            <a:off x="906425" y="1554160"/>
            <a:ext cx="3373180" cy="4607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17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com.apple</a:t>
            </a:r>
            <a:r>
              <a:rPr lang="en" dirty="0"/>
              <a:t>.</a:t>
            </a:r>
            <a:r>
              <a:rPr lang="en-US" dirty="0"/>
              <a:t>k</a:t>
            </a:r>
            <a:r>
              <a:rPr lang="en" dirty="0" err="1"/>
              <a:t>erberos.kdc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44C97B-3EFB-D5D1-B821-6C2B232B6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4"/>
              </a:buClr>
              <a:buFont typeface="Arial"/>
              <a:buChar char="➜"/>
            </a:pPr>
            <a:r>
              <a:rPr lang="en-US" sz="1400" dirty="0" err="1">
                <a:solidFill>
                  <a:schemeClr val="tx1"/>
                </a:solidFill>
                <a:latin typeface="Nunito" pitchFamily="2" charset="77"/>
              </a:rPr>
              <a:t>com.apple.kerberos.kdc</a:t>
            </a: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Nunito" pitchFamily="2" charset="77"/>
              </a:rPr>
              <a:t>PrivateKey</a:t>
            </a: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 has the same issue as computer$</a:t>
            </a:r>
          </a:p>
          <a:p>
            <a:pPr>
              <a:buClr>
                <a:schemeClr val="accent4"/>
              </a:buClr>
              <a:buFont typeface="Arial"/>
              <a:buChar char="➜"/>
            </a:pP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Root can export </a:t>
            </a:r>
            <a:r>
              <a:rPr lang="en-US" sz="1400" dirty="0" err="1">
                <a:solidFill>
                  <a:schemeClr val="tx1"/>
                </a:solidFill>
                <a:latin typeface="Nunito" pitchFamily="2" charset="77"/>
              </a:rPr>
              <a:t>com.apple.kerberos.kdc</a:t>
            </a: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 private key, public key, and certificate without prompting</a:t>
            </a:r>
          </a:p>
          <a:p>
            <a:pPr lvl="1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These together allow you to be any user to LKDC</a:t>
            </a:r>
          </a:p>
          <a:p>
            <a:pPr marL="914400" lvl="7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LKDC handles authentication for:</a:t>
            </a:r>
          </a:p>
          <a:p>
            <a:pPr marL="1371600" lvl="8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Screen Sharing (VNC)</a:t>
            </a:r>
          </a:p>
          <a:p>
            <a:pPr marL="1371600" lvl="8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File Sharing (SMB / APFS)</a:t>
            </a:r>
          </a:p>
          <a:p>
            <a:pPr marL="1371600" lvl="8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Remote Management </a:t>
            </a:r>
          </a:p>
          <a:p>
            <a:pPr marL="914400" lvl="7" indent="-355600">
              <a:buClr>
                <a:schemeClr val="accent4"/>
              </a:buClr>
              <a:buSzPts val="2000"/>
              <a:buFont typeface="Arial"/>
              <a:buChar char="➜"/>
            </a:pPr>
            <a:r>
              <a:rPr lang="en-US" sz="1400" dirty="0">
                <a:solidFill>
                  <a:schemeClr val="tx1"/>
                </a:solidFill>
                <a:latin typeface="Nunito" pitchFamily="2" charset="77"/>
              </a:rPr>
              <a:t>Who resets LKDC on each mac after compromise?</a:t>
            </a:r>
          </a:p>
          <a:p>
            <a:endParaRPr lang="en-US"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353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6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Keychain Types</a:t>
            </a:r>
            <a:endParaRPr dirty="0"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4" y="1271599"/>
            <a:ext cx="6167099" cy="3451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sz="1600" dirty="0"/>
              <a:t>Two different “kinds” of Keychains:</a:t>
            </a:r>
          </a:p>
          <a:p>
            <a:pPr marL="628650" lvl="1" indent="-171450"/>
            <a:r>
              <a:rPr lang="en-US" sz="1600" dirty="0"/>
              <a:t>File-based keychain (what we’re talking about here)</a:t>
            </a:r>
          </a:p>
          <a:p>
            <a:pPr marL="1085850" lvl="2" indent="-171450"/>
            <a:r>
              <a:rPr lang="en-US" sz="1600" dirty="0"/>
              <a:t>macOS based</a:t>
            </a:r>
          </a:p>
          <a:p>
            <a:pPr marL="628650" lvl="1" indent="-171450"/>
            <a:r>
              <a:rPr lang="en-US" sz="1600" dirty="0"/>
              <a:t>Database ”Data Protection” keychain</a:t>
            </a:r>
          </a:p>
          <a:p>
            <a:pPr marL="1085850" lvl="2" indent="-171450"/>
            <a:r>
              <a:rPr lang="en-US" sz="1600" dirty="0"/>
              <a:t>iOS and iCloud based</a:t>
            </a:r>
            <a:endParaRPr sz="1600"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456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Keychains by Default</a:t>
            </a:r>
            <a:endParaRPr dirty="0"/>
          </a:p>
        </p:txBody>
      </p:sp>
      <p:sp>
        <p:nvSpPr>
          <p:cNvPr id="228" name="Google Shape;228;p14"/>
          <p:cNvSpPr txBox="1">
            <a:spLocks noGrp="1"/>
          </p:cNvSpPr>
          <p:nvPr>
            <p:ph type="body" idx="2"/>
          </p:nvPr>
        </p:nvSpPr>
        <p:spPr>
          <a:xfrm>
            <a:off x="4796800" y="1321552"/>
            <a:ext cx="2765443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System Keychain</a:t>
            </a:r>
            <a:endParaRPr dirty="0"/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200" dirty="0"/>
              <a:t>/Library/Keychains/</a:t>
            </a:r>
            <a:r>
              <a:rPr lang="en-US" sz="1200" dirty="0" err="1"/>
              <a:t>System.keychain</a:t>
            </a:r>
            <a:endParaRPr lang="en-US" sz="1200" dirty="0"/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200" dirty="0" err="1"/>
              <a:t>WiFi</a:t>
            </a:r>
            <a:r>
              <a:rPr lang="en-US" sz="1200" dirty="0"/>
              <a:t> Passwords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200" dirty="0"/>
              <a:t>System Root Certificates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200" dirty="0"/>
              <a:t>System Private Keys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200" dirty="0"/>
              <a:t>System Application Passwords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229" name="Google Shape;229;p14"/>
          <p:cNvSpPr txBox="1">
            <a:spLocks noGrp="1"/>
          </p:cNvSpPr>
          <p:nvPr>
            <p:ph type="body" idx="1"/>
          </p:nvPr>
        </p:nvSpPr>
        <p:spPr>
          <a:xfrm>
            <a:off x="1581756" y="1618400"/>
            <a:ext cx="2878925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User Keychain</a:t>
            </a: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1200" dirty="0"/>
              <a:t>~/Library/Keychains/</a:t>
            </a:r>
            <a:r>
              <a:rPr lang="en-US" sz="1200" dirty="0" err="1"/>
              <a:t>login.keychain-db</a:t>
            </a:r>
            <a:endParaRPr lang="en-US" sz="1200" dirty="0"/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1200" dirty="0"/>
              <a:t>Application Passwords</a:t>
            </a: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1200" dirty="0"/>
              <a:t>Internet Passwords</a:t>
            </a: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1200" dirty="0"/>
              <a:t>User-created Certificates</a:t>
            </a: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1200" dirty="0"/>
              <a:t>Network Passwords</a:t>
            </a: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1200" dirty="0"/>
              <a:t>User-generated Public/Private Keys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1200" dirty="0"/>
          </a:p>
          <a:p>
            <a:pPr marL="171450" indent="-171450">
              <a:buClr>
                <a:schemeClr val="dk1"/>
              </a:buClr>
              <a:buSzPts val="1100"/>
            </a:pPr>
            <a:endParaRPr sz="12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72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Keychain </a:t>
            </a:r>
            <a:r>
              <a:rPr lang="en" dirty="0" err="1"/>
              <a:t>Access.app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C6095B-853B-8E4C-E851-7CECCAE3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1" y="822446"/>
            <a:ext cx="6610434" cy="43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6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2.</a:t>
            </a:r>
            <a:endParaRPr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the macOS Keychain?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8118191"/>
      </p:ext>
    </p:extLst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17544</TotalTime>
  <Words>1857</Words>
  <Application>Microsoft Macintosh PowerPoint</Application>
  <PresentationFormat>On-screen Show (16:9)</PresentationFormat>
  <Paragraphs>367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Walter Turncoat</vt:lpstr>
      <vt:lpstr>Menlo</vt:lpstr>
      <vt:lpstr>Nunito</vt:lpstr>
      <vt:lpstr>Calibri</vt:lpstr>
      <vt:lpstr>Arial</vt:lpstr>
      <vt:lpstr>Osric template</vt:lpstr>
      <vt:lpstr>Lock Picking the macOS keychain   OBTS v5 Oct 2022</vt:lpstr>
      <vt:lpstr>Whoami?</vt:lpstr>
      <vt:lpstr>Overview</vt:lpstr>
      <vt:lpstr>1. What is the macOS Keychain?</vt:lpstr>
      <vt:lpstr>PowerPoint Presentation</vt:lpstr>
      <vt:lpstr>Keychain Types</vt:lpstr>
      <vt:lpstr>Two Keychains by Default</vt:lpstr>
      <vt:lpstr>Keychain Access.app</vt:lpstr>
      <vt:lpstr>2. Why the macOS Keychain?</vt:lpstr>
      <vt:lpstr>Offensive Tradecraft - current</vt:lpstr>
      <vt:lpstr>Offensive Tradecraft - desire</vt:lpstr>
      <vt:lpstr>Offensive Tradecraft - Tooling</vt:lpstr>
      <vt:lpstr>3. What are Keychain Items?</vt:lpstr>
      <vt:lpstr>Keychain Items – 2 components</vt:lpstr>
      <vt:lpstr>Keychain Items Access</vt:lpstr>
      <vt:lpstr>Keychain ACL Entries</vt:lpstr>
      <vt:lpstr>Keychain ACL Entries</vt:lpstr>
      <vt:lpstr>Keychain ACL Entries</vt:lpstr>
      <vt:lpstr>Keychain ACL Entries</vt:lpstr>
      <vt:lpstr>ACLAuthorizationPartitionID</vt:lpstr>
      <vt:lpstr>Keychain Basic ACLs</vt:lpstr>
      <vt:lpstr>Keychain Standard ACLs</vt:lpstr>
      <vt:lpstr>GUI Access Control Perspective</vt:lpstr>
      <vt:lpstr>4. Accessing the Keychain </vt:lpstr>
      <vt:lpstr>Security built-in tool</vt:lpstr>
      <vt:lpstr>API - SecItemCopyMatching</vt:lpstr>
      <vt:lpstr>Keychain Item Attributes</vt:lpstr>
      <vt:lpstr>API - SecAccessCopyACLList</vt:lpstr>
      <vt:lpstr>API - Exporting Passwords </vt:lpstr>
      <vt:lpstr>Operationally though…</vt:lpstr>
      <vt:lpstr>Exporting Without Prompts </vt:lpstr>
      <vt:lpstr>Matching Apps and PartitionIDs </vt:lpstr>
      <vt:lpstr>5. Keychain Goodies</vt:lpstr>
      <vt:lpstr>Two Additional Attributes</vt:lpstr>
      <vt:lpstr>Microsoft Office Ticket Cache</vt:lpstr>
      <vt:lpstr>Microsoft Office Ticket Cache</vt:lpstr>
      <vt:lpstr>Microsoft Office Ticket Cache</vt:lpstr>
      <vt:lpstr>Office365.com JWT Scope</vt:lpstr>
      <vt:lpstr>Microsoft Office Ticket Cache</vt:lpstr>
      <vt:lpstr>Microsoft Office Ticket Cache</vt:lpstr>
      <vt:lpstr>5. Keychain Goodies</vt:lpstr>
      <vt:lpstr>Slack App Keychain Entries</vt:lpstr>
      <vt:lpstr>Slack App Hijacks</vt:lpstr>
      <vt:lpstr>Slack App Hijacks</vt:lpstr>
      <vt:lpstr>Slack App Hijacks</vt:lpstr>
      <vt:lpstr>Slack App Hijacks</vt:lpstr>
      <vt:lpstr>Slack App Hijacks</vt:lpstr>
      <vt:lpstr>5. Keychain Goodies</vt:lpstr>
      <vt:lpstr>Computer$ when AD joined</vt:lpstr>
      <vt:lpstr>Computer$ when AD joined</vt:lpstr>
      <vt:lpstr>Computer$ when AD joined</vt:lpstr>
      <vt:lpstr>Computer$ when AD joined</vt:lpstr>
      <vt:lpstr>com.apple.kerberos.kdc</vt:lpstr>
      <vt:lpstr>com.apple.kerberos.kdc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Lock Picking the macOS keychain  OBTS v5 Oct 2022</dc:title>
  <cp:lastModifiedBy>Cody Thomas</cp:lastModifiedBy>
  <cp:revision>224</cp:revision>
  <dcterms:modified xsi:type="dcterms:W3CDTF">2022-10-10T15:34:31Z</dcterms:modified>
</cp:coreProperties>
</file>